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6014" r:id="rId4"/>
  </p:sldMasterIdLst>
  <p:notesMasterIdLst>
    <p:notesMasterId r:id="rId51"/>
  </p:notesMasterIdLst>
  <p:handoutMasterIdLst>
    <p:handoutMasterId r:id="rId52"/>
  </p:handoutMasterIdLst>
  <p:sldIdLst>
    <p:sldId id="332" r:id="rId5"/>
    <p:sldId id="549" r:id="rId6"/>
    <p:sldId id="552" r:id="rId7"/>
    <p:sldId id="551" r:id="rId8"/>
    <p:sldId id="553" r:id="rId9"/>
    <p:sldId id="544" r:id="rId10"/>
    <p:sldId id="569" r:id="rId11"/>
    <p:sldId id="593" r:id="rId12"/>
    <p:sldId id="571" r:id="rId13"/>
    <p:sldId id="589" r:id="rId14"/>
    <p:sldId id="590" r:id="rId15"/>
    <p:sldId id="591" r:id="rId16"/>
    <p:sldId id="592" r:id="rId17"/>
    <p:sldId id="554" r:id="rId18"/>
    <p:sldId id="555" r:id="rId19"/>
    <p:sldId id="556" r:id="rId20"/>
    <p:sldId id="570" r:id="rId21"/>
    <p:sldId id="557" r:id="rId22"/>
    <p:sldId id="558" r:id="rId23"/>
    <p:sldId id="559" r:id="rId24"/>
    <p:sldId id="560" r:id="rId25"/>
    <p:sldId id="562" r:id="rId26"/>
    <p:sldId id="563" r:id="rId27"/>
    <p:sldId id="564" r:id="rId28"/>
    <p:sldId id="568" r:id="rId29"/>
    <p:sldId id="565" r:id="rId30"/>
    <p:sldId id="566" r:id="rId31"/>
    <p:sldId id="573" r:id="rId32"/>
    <p:sldId id="574" r:id="rId33"/>
    <p:sldId id="575" r:id="rId34"/>
    <p:sldId id="576" r:id="rId35"/>
    <p:sldId id="578" r:id="rId36"/>
    <p:sldId id="577" r:id="rId37"/>
    <p:sldId id="579" r:id="rId38"/>
    <p:sldId id="580" r:id="rId39"/>
    <p:sldId id="581" r:id="rId40"/>
    <p:sldId id="582" r:id="rId41"/>
    <p:sldId id="572" r:id="rId42"/>
    <p:sldId id="583" r:id="rId43"/>
    <p:sldId id="584" r:id="rId44"/>
    <p:sldId id="586" r:id="rId45"/>
    <p:sldId id="587" r:id="rId46"/>
    <p:sldId id="588" r:id="rId47"/>
    <p:sldId id="585" r:id="rId48"/>
    <p:sldId id="567" r:id="rId49"/>
    <p:sldId id="487" r:id="rId50"/>
  </p:sldIdLst>
  <p:sldSz cx="12192000" cy="6858000"/>
  <p:notesSz cx="10234613" cy="7104063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8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0000"/>
    <a:srgbClr val="FFFFFF"/>
    <a:srgbClr val="FFFF0F"/>
    <a:srgbClr val="E2EFDB"/>
    <a:srgbClr val="BFBFBF"/>
    <a:srgbClr val="44546A"/>
    <a:srgbClr val="002060"/>
    <a:srgbClr val="0070C0"/>
    <a:srgbClr val="D4D9E4"/>
    <a:srgbClr val="7030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E171933-4619-4E11-9A3F-F7608DF75F80}" styleName="보통 스타일 1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D27102A9-8310-4765-A935-A1911B00CA55}" styleName="밝은 스타일 1 - 강조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202B0CA-FC54-4496-8BCA-5EF66A818D29}" styleName="어두운 스타일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478" autoAdjust="0"/>
    <p:restoredTop sz="95234" autoAdjust="0"/>
  </p:normalViewPr>
  <p:slideViewPr>
    <p:cSldViewPr snapToObjects="1">
      <p:cViewPr>
        <p:scale>
          <a:sx n="75" d="100"/>
          <a:sy n="75" d="100"/>
        </p:scale>
        <p:origin x="2669" y="946"/>
      </p:cViewPr>
      <p:guideLst>
        <p:guide orient="horz" pos="188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Objects="1">
      <p:cViewPr varScale="1">
        <p:scale>
          <a:sx n="115" d="100"/>
          <a:sy n="115" d="100"/>
        </p:scale>
        <p:origin x="2130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presProps" Target="presProps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477C600F-6421-5512-6B10-3A1195603BB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435599" cy="356697"/>
          </a:xfrm>
          <a:prstGeom prst="rect">
            <a:avLst/>
          </a:prstGeom>
        </p:spPr>
        <p:txBody>
          <a:bodyPr vert="horz" lIns="94796" tIns="47398" rIns="94796" bIns="47398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E49576E-7C5D-6177-D672-6C7D290B112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797377" y="0"/>
            <a:ext cx="4435599" cy="356697"/>
          </a:xfrm>
          <a:prstGeom prst="rect">
            <a:avLst/>
          </a:prstGeom>
        </p:spPr>
        <p:txBody>
          <a:bodyPr vert="horz" lIns="94796" tIns="47398" rIns="94796" bIns="47398" rtlCol="0"/>
          <a:lstStyle>
            <a:lvl1pPr algn="r">
              <a:defRPr sz="1200"/>
            </a:lvl1pPr>
          </a:lstStyle>
          <a:p>
            <a:fld id="{BD5ECB5D-D71E-44F0-ADF2-40640ADA85CC}" type="datetimeFigureOut">
              <a:rPr lang="ko-KR" altLang="en-US" smtClean="0"/>
              <a:t>2024-04-16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23070C3-50D8-C4AA-96AF-E9C5F4AE757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6747367"/>
            <a:ext cx="4435599" cy="356696"/>
          </a:xfrm>
          <a:prstGeom prst="rect">
            <a:avLst/>
          </a:prstGeom>
        </p:spPr>
        <p:txBody>
          <a:bodyPr vert="horz" lIns="94796" tIns="47398" rIns="94796" bIns="47398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3148736-E897-C7B0-EBE6-57E6EE6A7FB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797377" y="6747367"/>
            <a:ext cx="4435599" cy="356696"/>
          </a:xfrm>
          <a:prstGeom prst="rect">
            <a:avLst/>
          </a:prstGeom>
        </p:spPr>
        <p:txBody>
          <a:bodyPr vert="horz" lIns="94796" tIns="47398" rIns="94796" bIns="47398" rtlCol="0" anchor="b"/>
          <a:lstStyle>
            <a:lvl1pPr algn="r">
              <a:defRPr sz="1200"/>
            </a:lvl1pPr>
          </a:lstStyle>
          <a:p>
            <a:fld id="{E54CEA9D-066F-4CF5-AD5A-B2A1568950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00581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8" y="1"/>
            <a:ext cx="4435883" cy="355490"/>
          </a:xfrm>
          <a:prstGeom prst="rect">
            <a:avLst/>
          </a:prstGeom>
        </p:spPr>
        <p:txBody>
          <a:bodyPr vert="horz" lIns="95161" tIns="47581" rIns="95161" bIns="47581" rtlCol="0"/>
          <a:lstStyle>
            <a:lvl1pPr algn="l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796317" y="1"/>
            <a:ext cx="4435882" cy="355490"/>
          </a:xfrm>
          <a:prstGeom prst="rect">
            <a:avLst/>
          </a:prstGeom>
        </p:spPr>
        <p:txBody>
          <a:bodyPr vert="horz" lIns="95161" tIns="47581" rIns="95161" bIns="47581" rtlCol="0"/>
          <a:lstStyle>
            <a:lvl1pPr algn="r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7584ECD9-AED4-42AA-B838-7404685F13C7}" type="datetimeFigureOut">
              <a:rPr lang="ko-KR" altLang="en-US"/>
              <a:pPr>
                <a:defRPr/>
              </a:pPr>
              <a:t>2024-04-16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749550" y="531813"/>
            <a:ext cx="4735513" cy="26654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161" tIns="47581" rIns="95161" bIns="47581" rtlCol="0" anchor="ctr"/>
          <a:lstStyle/>
          <a:p>
            <a:pPr lvl="0"/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2742" y="3374289"/>
            <a:ext cx="8189139" cy="3197114"/>
          </a:xfrm>
          <a:prstGeom prst="rect">
            <a:avLst/>
          </a:prstGeom>
        </p:spPr>
        <p:txBody>
          <a:bodyPr vert="horz" lIns="95161" tIns="47581" rIns="95161" bIns="47581" rtlCol="0">
            <a:normAutofit/>
          </a:bodyPr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8" y="6747433"/>
            <a:ext cx="4435883" cy="355489"/>
          </a:xfrm>
          <a:prstGeom prst="rect">
            <a:avLst/>
          </a:prstGeom>
        </p:spPr>
        <p:txBody>
          <a:bodyPr vert="horz" lIns="95161" tIns="47581" rIns="95161" bIns="47581" rtlCol="0" anchor="b"/>
          <a:lstStyle>
            <a:lvl1pPr algn="l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796317" y="6747433"/>
            <a:ext cx="4435882" cy="355489"/>
          </a:xfrm>
          <a:prstGeom prst="rect">
            <a:avLst/>
          </a:prstGeom>
        </p:spPr>
        <p:txBody>
          <a:bodyPr vert="horz" lIns="95161" tIns="47581" rIns="95161" bIns="47581" rtlCol="0" anchor="b"/>
          <a:lstStyle>
            <a:lvl1pPr algn="r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3C3BDCBB-AD04-4906-9D98-99FBF7148BB6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847851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749550" y="531813"/>
            <a:ext cx="4735513" cy="266541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3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15364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C8BB2FEE-DBCE-4035-B01B-996F547D1575}" type="slidenum">
              <a:rPr lang="ko-KR" altLang="en-US" smtClean="0">
                <a:latin typeface="굴림" charset="-127"/>
                <a:ea typeface="굴림" charset="-127"/>
              </a:rPr>
              <a:pPr/>
              <a:t>1</a:t>
            </a:fld>
            <a:endParaRPr lang="ko-KR" altLang="en-US">
              <a:latin typeface="굴림" charset="-127"/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47609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https://machinelearningmastery.com/keras-functional-api-deep-learning/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C3BDCBB-AD04-4906-9D98-99FBF7148BB6}" type="slidenum">
              <a:rPr lang="ko-KR" altLang="en-US" smtClean="0"/>
              <a:pPr>
                <a:defRPr/>
              </a:pPr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06811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https://au.mathworks.com/help/deeplearning/ug/time-series-forecasting-using-deep-learning_ko_KR.html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C3BDCBB-AD04-4906-9D98-99FBF7148BB6}" type="slidenum">
              <a:rPr lang="ko-KR" altLang="en-US" smtClean="0"/>
              <a:pPr>
                <a:defRPr/>
              </a:pPr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38943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https://mobiarch.wordpress.com/2020/11/13/preparing-time-series-data-for-rnn-in-tensorflow/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C3BDCBB-AD04-4906-9D98-99FBF7148BB6}" type="slidenum">
              <a:rPr lang="ko-KR" altLang="en-US" smtClean="0"/>
              <a:pPr>
                <a:defRPr/>
              </a:pPr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80478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https://www.tensorflow.org/tutorials/structured_data/time_series?hl=ko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C3BDCBB-AD04-4906-9D98-99FBF7148BB6}" type="slidenum">
              <a:rPr lang="ko-KR" altLang="en-US" smtClean="0"/>
              <a:pPr>
                <a:defRPr/>
              </a:pPr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99575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https://www.tensorflow.org/tutorials/structured_data/time_series?hl=ko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C3BDCBB-AD04-4906-9D98-99FBF7148BB6}" type="slidenum">
              <a:rPr lang="ko-KR" altLang="en-US" smtClean="0"/>
              <a:pPr>
                <a:defRPr/>
              </a:pPr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48592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https://www.tensorflow.org/tutorials/structured_data/time_series?hl=ko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C3BDCBB-AD04-4906-9D98-99FBF7148BB6}" type="slidenum">
              <a:rPr lang="ko-KR" altLang="en-US" smtClean="0"/>
              <a:pPr>
                <a:defRPr/>
              </a:pPr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56772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C3BDCBB-AD04-4906-9D98-99FBF7148BB6}" type="slidenum">
              <a:rPr lang="ko-KR" altLang="en-US" smtClean="0"/>
              <a:pPr>
                <a:defRPr/>
              </a:pPr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72792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TG:</a:t>
            </a:r>
          </a:p>
          <a:p>
            <a:r>
              <a:rPr lang="en-US" altLang="ko-KR" dirty="0"/>
              <a:t>https://machinelearningmastery.com/how-to-use-the-timeseriesgenerator-for-time-series-forecasting-in-keras/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batch_size</a:t>
            </a:r>
            <a:r>
              <a:rPr lang="en-US" altLang="ko-KR" dirty="0"/>
              <a:t> : </a:t>
            </a:r>
            <a:r>
              <a:rPr lang="ko-KR" altLang="en-US" dirty="0"/>
              <a:t>생성기를 사용한 경우</a:t>
            </a:r>
            <a:r>
              <a:rPr lang="en-US" altLang="ko-KR" dirty="0"/>
              <a:t>, </a:t>
            </a:r>
            <a:r>
              <a:rPr lang="en-US" altLang="ko-KR" dirty="0" err="1"/>
              <a:t>model.fit</a:t>
            </a:r>
            <a:r>
              <a:rPr lang="en-US" altLang="ko-KR" dirty="0"/>
              <a:t>()</a:t>
            </a:r>
            <a:r>
              <a:rPr lang="ko-KR" altLang="en-US" dirty="0"/>
              <a:t>에서 정할 필요 없음</a:t>
            </a:r>
            <a:r>
              <a:rPr lang="en-US" altLang="ko-KR" dirty="0"/>
              <a:t>. </a:t>
            </a:r>
            <a:r>
              <a:rPr lang="ko-KR" altLang="en-US" dirty="0"/>
              <a:t>생성기의 배치크기가 </a:t>
            </a:r>
            <a:r>
              <a:rPr lang="ko-KR" altLang="en-US" dirty="0" err="1"/>
              <a:t>들어감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https://stackoverflow.com/questions/67287240/what-is-the-difference-between-batch-size-in-tf-keras-preprocessing-timeseries</a:t>
            </a:r>
          </a:p>
          <a:p>
            <a:r>
              <a:rPr lang="en-US" altLang="ko-KR" dirty="0"/>
              <a:t>setting an array element with a sequence. The requested array has an inhomogeneous shape after 2 dimensions. The detected shape was (2, 4) + inhomogeneous part.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C3BDCBB-AD04-4906-9D98-99FBF7148BB6}" type="slidenum">
              <a:rPr lang="ko-KR" altLang="en-US" smtClean="0"/>
              <a:pPr>
                <a:defRPr/>
              </a:pPr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09638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https://discuss.tensorflow.org/t/using-tf-timeseries-dataset-from-array-with-more-samples/6391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C3BDCBB-AD04-4906-9D98-99FBF7148BB6}" type="slidenum">
              <a:rPr lang="ko-KR" altLang="en-US" smtClean="0"/>
              <a:pPr>
                <a:defRPr/>
              </a:pPr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34053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https://stackoverflow.com/questions/52936132/4d-input-in-lstm-layer-in-keras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C3BDCBB-AD04-4906-9D98-99FBF7148BB6}" type="slidenum">
              <a:rPr lang="ko-KR" altLang="en-US" smtClean="0"/>
              <a:pPr>
                <a:defRPr/>
              </a:pPr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23272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C3BDCBB-AD04-4906-9D98-99FBF7148BB6}" type="slidenum">
              <a:rPr lang="ko-KR" altLang="en-US" smtClean="0"/>
              <a:pPr>
                <a:defRPr/>
              </a:pPr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412370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C3BDCBB-AD04-4906-9D98-99FBF7148BB6}" type="slidenum">
              <a:rPr lang="ko-KR" altLang="en-US" smtClean="0"/>
              <a:pPr>
                <a:defRPr/>
              </a:pPr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464366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https://wikidocs.net/193851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C3BDCBB-AD04-4906-9D98-99FBF7148BB6}" type="slidenum">
              <a:rPr lang="ko-KR" altLang="en-US" smtClean="0"/>
              <a:pPr>
                <a:defRPr/>
              </a:pPr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358204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TSF </a:t>
            </a:r>
            <a:r>
              <a:rPr lang="ko-KR" altLang="en-US" dirty="0"/>
              <a:t>논문 정리 </a:t>
            </a:r>
            <a:r>
              <a:rPr lang="en-US" altLang="ko-KR" dirty="0" err="1"/>
              <a:t>github</a:t>
            </a:r>
            <a:r>
              <a:rPr lang="en-US" altLang="ko-KR" dirty="0"/>
              <a:t> : </a:t>
            </a:r>
          </a:p>
          <a:p>
            <a:r>
              <a:rPr lang="en-US" altLang="ko-KR" dirty="0"/>
              <a:t>https://github.com/ddz16/TSFpaper?tab=readme-ov-file</a:t>
            </a:r>
          </a:p>
          <a:p>
            <a:r>
              <a:rPr lang="en-US" altLang="ko-KR" dirty="0"/>
              <a:t>https://github.com/DaoSword/Time-Series-Forecasting-and-Deep-Learning?tab=readme-ov-file#Papers</a:t>
            </a:r>
          </a:p>
          <a:p>
            <a:endParaRPr lang="en-US" altLang="ko-KR" dirty="0"/>
          </a:p>
          <a:p>
            <a:r>
              <a:rPr lang="ko-KR" altLang="en-US" dirty="0"/>
              <a:t>논문리뷰</a:t>
            </a:r>
            <a:r>
              <a:rPr lang="en-US" altLang="ko-KR" dirty="0"/>
              <a:t>1:</a:t>
            </a:r>
          </a:p>
          <a:p>
            <a:r>
              <a:rPr lang="en-US" altLang="ko-KR" dirty="0"/>
              <a:t>https://inhovation97.tistory.com/71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논문에 적당한 글 </a:t>
            </a:r>
            <a:r>
              <a:rPr lang="en-US" altLang="ko-KR" dirty="0"/>
              <a:t>:</a:t>
            </a:r>
          </a:p>
          <a:p>
            <a:r>
              <a:rPr lang="en-US" altLang="ko-KR" dirty="0"/>
              <a:t>https://encord.com/blog/time-series-predictions-with-recurrent-neural-networks/</a:t>
            </a:r>
          </a:p>
          <a:p>
            <a:endParaRPr lang="en-US" altLang="ko-KR" dirty="0"/>
          </a:p>
          <a:p>
            <a:r>
              <a:rPr lang="ko-KR" altLang="en-US" dirty="0" err="1"/>
              <a:t>매틀웍스</a:t>
            </a:r>
            <a:r>
              <a:rPr lang="ko-KR" altLang="en-US" dirty="0"/>
              <a:t> 다차원 같아 보이는 </a:t>
            </a:r>
            <a:r>
              <a:rPr lang="en-US" altLang="ko-KR" dirty="0"/>
              <a:t>: </a:t>
            </a:r>
          </a:p>
          <a:p>
            <a:r>
              <a:rPr lang="en-US" altLang="ko-KR" dirty="0"/>
              <a:t>https://au.mathworks.com/help/deeplearning/ug/time-series-forecasting-using-deep-learning_ko_KR.html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C3BDCBB-AD04-4906-9D98-99FBF7148BB6}" type="slidenum">
              <a:rPr lang="ko-KR" altLang="en-US" smtClean="0"/>
              <a:pPr>
                <a:defRPr/>
              </a:pPr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62406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C3BDCBB-AD04-4906-9D98-99FBF7148BB6}" type="slidenum">
              <a:rPr lang="ko-KR" altLang="en-US" smtClean="0"/>
              <a:pPr>
                <a:defRPr/>
              </a:pPr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12447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C3BDCBB-AD04-4906-9D98-99FBF7148BB6}" type="slidenum">
              <a:rPr lang="ko-KR" altLang="en-US" smtClean="0"/>
              <a:pPr>
                <a:defRPr/>
              </a:pPr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13241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C3BDCBB-AD04-4906-9D98-99FBF7148BB6}" type="slidenum">
              <a:rPr lang="ko-KR" altLang="en-US" smtClean="0"/>
              <a:pPr>
                <a:defRPr/>
              </a:pPr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76604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C3BDCBB-AD04-4906-9D98-99FBF7148BB6}" type="slidenum">
              <a:rPr lang="ko-KR" altLang="en-US" smtClean="0"/>
              <a:pPr>
                <a:defRPr/>
              </a:pPr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6595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C3BDCBB-AD04-4906-9D98-99FBF7148BB6}" type="slidenum">
              <a:rPr lang="ko-KR" altLang="en-US" smtClean="0"/>
              <a:pPr>
                <a:defRPr/>
              </a:pPr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06634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참고만</a:t>
            </a:r>
            <a:r>
              <a:rPr lang="en-US" altLang="ko-KR" dirty="0"/>
              <a:t>:</a:t>
            </a:r>
          </a:p>
          <a:p>
            <a:r>
              <a:rPr lang="en-US" altLang="ko-KR" dirty="0"/>
              <a:t>https://machinelearningmastery.com/how-to-prepare-categorical-data-for-deep-learning-in-python/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C3BDCBB-AD04-4906-9D98-99FBF7148BB6}" type="slidenum">
              <a:rPr lang="ko-KR" altLang="en-US" smtClean="0"/>
              <a:pPr>
                <a:defRPr/>
              </a:pPr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71119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일반적으로 합쳐서 사용하기도</a:t>
            </a:r>
            <a:r>
              <a:rPr lang="en-US" altLang="ko-KR" dirty="0"/>
              <a:t>, </a:t>
            </a:r>
            <a:r>
              <a:rPr lang="ko-KR" altLang="en-US" dirty="0"/>
              <a:t>나눠서 </a:t>
            </a:r>
            <a:r>
              <a:rPr lang="ko-KR" altLang="en-US" dirty="0" err="1"/>
              <a:t>사용하기도함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합쳐 사용 </a:t>
            </a:r>
            <a:r>
              <a:rPr lang="en-US" altLang="ko-KR" dirty="0"/>
              <a:t>: https://talkingaboutme.tistory.com/entry/ML-Categorical-Variable%EC%9D%84-%EC%88%98%EC%B9%98%ED%99%94%EC%8B%9C%ED%82%A4%EA%B8%B0</a:t>
            </a:r>
          </a:p>
          <a:p>
            <a:r>
              <a:rPr lang="ko-KR" altLang="en-US" dirty="0"/>
              <a:t>나눠 사용 </a:t>
            </a:r>
            <a:r>
              <a:rPr lang="en-US" altLang="ko-KR" dirty="0"/>
              <a:t>: https://stackoverflow.com/questions/51360827/how-to-combine-numerical-and-categorical-values-in-a-vector-as-input-for-lstm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C3BDCBB-AD04-4906-9D98-99FBF7148BB6}" type="slidenum">
              <a:rPr lang="ko-KR" altLang="en-US" smtClean="0"/>
              <a:pPr>
                <a:defRPr/>
              </a:pPr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81834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/>
        </p:nvSpPr>
        <p:spPr>
          <a:xfrm flipV="1">
            <a:off x="7213577" y="3810001"/>
            <a:ext cx="4978425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baseline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24" name="직사각형 23"/>
          <p:cNvSpPr/>
          <p:nvPr/>
        </p:nvSpPr>
        <p:spPr>
          <a:xfrm flipV="1">
            <a:off x="7213601" y="3897010"/>
            <a:ext cx="4978401" cy="192024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baseline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25" name="직사각형 24"/>
          <p:cNvSpPr/>
          <p:nvPr/>
        </p:nvSpPr>
        <p:spPr>
          <a:xfrm flipV="1">
            <a:off x="7213601" y="4115167"/>
            <a:ext cx="4978401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baseline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26" name="직사각형 25"/>
          <p:cNvSpPr/>
          <p:nvPr/>
        </p:nvSpPr>
        <p:spPr>
          <a:xfrm flipV="1">
            <a:off x="7213600" y="4164403"/>
            <a:ext cx="2621280" cy="18288"/>
          </a:xfrm>
          <a:prstGeom prst="rect">
            <a:avLst/>
          </a:prstGeom>
          <a:solidFill>
            <a:schemeClr val="accent2">
              <a:alpha val="6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baseline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27" name="직사각형 26"/>
          <p:cNvSpPr/>
          <p:nvPr/>
        </p:nvSpPr>
        <p:spPr>
          <a:xfrm flipV="1">
            <a:off x="7213600" y="4199572"/>
            <a:ext cx="2621280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baseline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 useBgFill="1">
        <p:nvSpPr>
          <p:cNvPr id="30" name="모서리가 둥근 직사각형 29"/>
          <p:cNvSpPr/>
          <p:nvPr/>
        </p:nvSpPr>
        <p:spPr bwMode="white">
          <a:xfrm>
            <a:off x="7213600" y="3962400"/>
            <a:ext cx="408432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baseline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 useBgFill="1">
        <p:nvSpPr>
          <p:cNvPr id="31" name="모서리가 둥근 직사각형 30"/>
          <p:cNvSpPr/>
          <p:nvPr/>
        </p:nvSpPr>
        <p:spPr bwMode="white">
          <a:xfrm>
            <a:off x="9835343" y="4060983"/>
            <a:ext cx="21336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baseline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" y="3649662"/>
            <a:ext cx="12192000" cy="244170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baseline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" y="3675528"/>
            <a:ext cx="12192001" cy="14067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baseline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 flipV="1">
            <a:off x="8552068" y="3643090"/>
            <a:ext cx="3639933" cy="2484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baseline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0" y="1136"/>
            <a:ext cx="12192000" cy="3701700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baseline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8" name="제목 7"/>
          <p:cNvSpPr>
            <a:spLocks noGrp="1"/>
          </p:cNvSpPr>
          <p:nvPr>
            <p:ph type="ctrTitle"/>
          </p:nvPr>
        </p:nvSpPr>
        <p:spPr>
          <a:xfrm>
            <a:off x="457200" y="1498276"/>
            <a:ext cx="11277600" cy="994620"/>
          </a:xfrm>
        </p:spPr>
        <p:txBody>
          <a:bodyPr anchor="b"/>
          <a:lstStyle>
            <a:lvl1pPr>
              <a:defRPr sz="4400" baseline="0">
                <a:solidFill>
                  <a:schemeClr val="bg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1pPr>
          </a:lstStyle>
          <a:p>
            <a:r>
              <a:rPr kumimoji="0" lang="ko-KR" altLang="en-US" dirty="0"/>
              <a:t>마스터 제목 스타일 편집</a:t>
            </a:r>
            <a:endParaRPr kumimoji="0" lang="en-US" dirty="0"/>
          </a:p>
        </p:txBody>
      </p:sp>
      <p:sp>
        <p:nvSpPr>
          <p:cNvPr id="9" name="부제목 8"/>
          <p:cNvSpPr>
            <a:spLocks noGrp="1"/>
          </p:cNvSpPr>
          <p:nvPr>
            <p:ph type="subTitle" idx="1"/>
          </p:nvPr>
        </p:nvSpPr>
        <p:spPr>
          <a:xfrm>
            <a:off x="609600" y="3899938"/>
            <a:ext cx="6604000" cy="1752600"/>
          </a:xfrm>
        </p:spPr>
        <p:txBody>
          <a:bodyPr/>
          <a:lstStyle>
            <a:lvl1pPr marL="64008" indent="0" algn="l">
              <a:buNone/>
              <a:defRPr sz="2400" baseline="0">
                <a:solidFill>
                  <a:schemeClr val="tx2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ko-KR" altLang="en-US" dirty="0"/>
              <a:t>마스터 부제목 스타일 편집</a:t>
            </a:r>
            <a:endParaRPr kumimoji="0" lang="en-US" dirty="0"/>
          </a:p>
        </p:txBody>
      </p:sp>
      <p:sp>
        <p:nvSpPr>
          <p:cNvPr id="28" name="날짜 개체 틀 27"/>
          <p:cNvSpPr>
            <a:spLocks noGrp="1"/>
          </p:cNvSpPr>
          <p:nvPr>
            <p:ph type="dt" sz="half" idx="10"/>
          </p:nvPr>
        </p:nvSpPr>
        <p:spPr>
          <a:xfrm>
            <a:off x="8940800" y="4206240"/>
            <a:ext cx="1280160" cy="4572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맑은 고딕" panose="020B0503020000020004" pitchFamily="50" charset="-127"/>
              </a:defRPr>
            </a:lvl1pPr>
          </a:lstStyle>
          <a:p>
            <a:fld id="{E30E2307-1E40-4E12-8716-25BFDA8E7013}" type="datetime1">
              <a:rPr lang="en-US" smtClean="0"/>
              <a:pPr/>
              <a:t>4/16/2024</a:t>
            </a:fld>
            <a:endParaRPr lang="en-US"/>
          </a:p>
        </p:txBody>
      </p:sp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7213600" y="4205288"/>
            <a:ext cx="1727200" cy="4572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맑은 고딕" panose="020B0503020000020004" pitchFamily="50" charset="-127"/>
              </a:defRPr>
            </a:lvl1pPr>
          </a:lstStyle>
          <a:p>
            <a:endParaRPr lang="en-US"/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11093451" y="1136"/>
            <a:ext cx="996949" cy="365760"/>
          </a:xfrm>
        </p:spPr>
        <p:txBody>
          <a:bodyPr/>
          <a:lstStyle>
            <a:lvl1pPr algn="r">
              <a:defRPr sz="1800" baseline="0">
                <a:solidFill>
                  <a:schemeClr val="bg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6DA3DDA5-F5CD-4C77-92B0-9E9481F14846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  <p:sp>
        <p:nvSpPr>
          <p:cNvPr id="32" name="직사각형 31"/>
          <p:cNvSpPr/>
          <p:nvPr userDrawn="1"/>
        </p:nvSpPr>
        <p:spPr>
          <a:xfrm>
            <a:off x="0" y="-4360"/>
            <a:ext cx="12192000" cy="8640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aseline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07369" y="448001"/>
            <a:ext cx="11319504" cy="531404"/>
          </a:xfrm>
        </p:spPr>
        <p:txBody>
          <a:bodyPr>
            <a:normAutofit/>
          </a:bodyPr>
          <a:lstStyle>
            <a:lvl1pPr>
              <a:defRPr sz="2800" b="1" baseline="0">
                <a:latin typeface="Arial" panose="020B0604020202020204" pitchFamily="34" charset="0"/>
                <a:ea typeface="맑은 고딕" panose="020B0503020000020004" pitchFamily="50" charset="-127"/>
              </a:defRPr>
            </a:lvl1pPr>
          </a:lstStyle>
          <a:p>
            <a:r>
              <a:rPr kumimoji="0" lang="ko-KR" altLang="en-US" dirty="0"/>
              <a:t>마스터 제목 스타일 편집</a:t>
            </a:r>
            <a:endParaRPr kumimoji="0"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609601" y="1058469"/>
            <a:ext cx="10973647" cy="535152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buClrTx/>
              <a:defRPr sz="2000" baseline="0">
                <a:latin typeface="Arial" panose="020B0604020202020204" pitchFamily="34" charset="0"/>
                <a:ea typeface="맑은 고딕" panose="020B0503020000020004" pitchFamily="50" charset="-127"/>
                <a:cs typeface="함초롬바탕" panose="02030604000101010101" pitchFamily="18" charset="-127"/>
              </a:defRPr>
            </a:lvl1pPr>
            <a:lvl2pPr marL="540000" indent="-246888">
              <a:lnSpc>
                <a:spcPct val="100000"/>
              </a:lnSpc>
              <a:spcBef>
                <a:spcPts val="1200"/>
              </a:spcBef>
              <a:buClrTx/>
              <a:buFont typeface="Arial" panose="020B0604020202020204" pitchFamily="34" charset="0"/>
              <a:buChar char="•"/>
              <a:defRPr sz="1800" baseline="0">
                <a:solidFill>
                  <a:schemeClr val="tx2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함초롬바탕" panose="02030604000101010101" pitchFamily="18" charset="-127"/>
              </a:defRPr>
            </a:lvl2pPr>
            <a:lvl3pPr marL="720000" indent="-219456">
              <a:lnSpc>
                <a:spcPct val="100000"/>
              </a:lnSpc>
              <a:spcBef>
                <a:spcPts val="1200"/>
              </a:spcBef>
              <a:buClrTx/>
              <a:buFont typeface="Arial" panose="020B0604020202020204" pitchFamily="34" charset="0"/>
              <a:buChar char="•"/>
              <a:defRPr sz="1800" baseline="0">
                <a:solidFill>
                  <a:schemeClr val="tx2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함초롬바탕" panose="02030604000101010101" pitchFamily="18" charset="-127"/>
              </a:defRPr>
            </a:lvl3pPr>
            <a:lvl4pPr marL="900000" indent="-201168">
              <a:lnSpc>
                <a:spcPct val="100000"/>
              </a:lnSpc>
              <a:spcBef>
                <a:spcPts val="1200"/>
              </a:spcBef>
              <a:buClrTx/>
              <a:buFont typeface="Arial" panose="020B0604020202020204" pitchFamily="34" charset="0"/>
              <a:buChar char="•"/>
              <a:defRPr sz="1800" baseline="0">
                <a:solidFill>
                  <a:schemeClr val="tx2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함초롬바탕" panose="02030604000101010101" pitchFamily="18" charset="-127"/>
              </a:defRPr>
            </a:lvl4pPr>
            <a:lvl5pPr marL="1080000" indent="-182880">
              <a:lnSpc>
                <a:spcPct val="100000"/>
              </a:lnSpc>
              <a:spcBef>
                <a:spcPts val="1200"/>
              </a:spcBef>
              <a:buClrTx/>
              <a:buFont typeface="Arial" panose="020B0604020202020204" pitchFamily="34" charset="0"/>
              <a:buChar char="•"/>
              <a:defRPr sz="1800" baseline="0">
                <a:solidFill>
                  <a:schemeClr val="tx2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함초롬바탕" panose="02030604000101010101" pitchFamily="18" charset="-127"/>
              </a:defRPr>
            </a:lvl5pPr>
          </a:lstStyle>
          <a:p>
            <a:pPr lvl="0" eaLnBrk="1" latinLnBrk="0" hangingPunct="1"/>
            <a:r>
              <a:rPr lang="ko-KR" altLang="en-US" dirty="0"/>
              <a:t>마스터 텍스트 스타일을 편집합니다</a:t>
            </a:r>
          </a:p>
          <a:p>
            <a:pPr lvl="1" eaLnBrk="1" latinLnBrk="0" hangingPunct="1"/>
            <a:r>
              <a:rPr lang="ko-KR" altLang="en-US" dirty="0"/>
              <a:t>둘째 수준</a:t>
            </a:r>
          </a:p>
          <a:p>
            <a:pPr lvl="2" eaLnBrk="1" latinLnBrk="0" hangingPunct="1"/>
            <a:r>
              <a:rPr lang="ko-KR" altLang="en-US" dirty="0"/>
              <a:t>셋째 수준</a:t>
            </a:r>
          </a:p>
          <a:p>
            <a:pPr lvl="3" eaLnBrk="1" latinLnBrk="0" hangingPunct="1"/>
            <a:r>
              <a:rPr lang="ko-KR" altLang="en-US" dirty="0"/>
              <a:t>넷째 수준</a:t>
            </a:r>
          </a:p>
          <a:p>
            <a:pPr lvl="4" eaLnBrk="1" latinLnBrk="0" hangingPunct="1"/>
            <a:r>
              <a:rPr lang="ko-KR" altLang="en-US" dirty="0"/>
              <a:t>다섯째 수준</a:t>
            </a:r>
            <a:endParaRPr kumimoji="0" 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10899987" y="2541"/>
            <a:ext cx="1016847" cy="366395"/>
          </a:xfrm>
        </p:spPr>
        <p:txBody>
          <a:bodyPr/>
          <a:lstStyle>
            <a:lvl1pPr>
              <a:defRPr b="1" baseline="0">
                <a:latin typeface="Arial" panose="020B0604020202020204" pitchFamily="34" charset="0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B45EC4A9-FE6A-48EC-B998-4B7AD00BB17C}" type="slidenum">
              <a:rPr lang="ko-KR" altLang="en-US" smtClean="0"/>
              <a:pPr>
                <a:defRPr/>
              </a:pPr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/>
          <p:cNvSpPr/>
          <p:nvPr/>
        </p:nvSpPr>
        <p:spPr>
          <a:xfrm>
            <a:off x="0" y="367031"/>
            <a:ext cx="12192000" cy="84455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baseline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0" y="-635"/>
            <a:ext cx="12192000" cy="310515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baseline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0" y="307975"/>
            <a:ext cx="12192000" cy="9144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baseline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31" name="직사각형 30"/>
          <p:cNvSpPr/>
          <p:nvPr/>
        </p:nvSpPr>
        <p:spPr>
          <a:xfrm flipV="1">
            <a:off x="7213600" y="360046"/>
            <a:ext cx="4978400" cy="90805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baseline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32" name="직사각형 31"/>
          <p:cNvSpPr/>
          <p:nvPr/>
        </p:nvSpPr>
        <p:spPr>
          <a:xfrm flipV="1">
            <a:off x="7213600" y="440055"/>
            <a:ext cx="4978400" cy="180340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baseline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 useBgFill="1">
        <p:nvSpPr>
          <p:cNvPr id="33" name="모서리가 둥근 직사각형 32"/>
          <p:cNvSpPr/>
          <p:nvPr/>
        </p:nvSpPr>
        <p:spPr bwMode="white">
          <a:xfrm>
            <a:off x="7209367" y="497206"/>
            <a:ext cx="4084320" cy="27305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baseline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 useBgFill="1">
        <p:nvSpPr>
          <p:cNvPr id="34" name="모서리가 둥근 직사각형 33"/>
          <p:cNvSpPr/>
          <p:nvPr/>
        </p:nvSpPr>
        <p:spPr bwMode="white">
          <a:xfrm>
            <a:off x="9831493" y="588645"/>
            <a:ext cx="2133600" cy="36830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baseline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35" name="직사각형 34"/>
          <p:cNvSpPr/>
          <p:nvPr/>
        </p:nvSpPr>
        <p:spPr bwMode="invGray">
          <a:xfrm>
            <a:off x="12113261" y="-1905"/>
            <a:ext cx="77047" cy="621665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baseline="0" dirty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36" name="직사각형 35"/>
          <p:cNvSpPr/>
          <p:nvPr/>
        </p:nvSpPr>
        <p:spPr bwMode="invGray">
          <a:xfrm>
            <a:off x="12059074" y="-1905"/>
            <a:ext cx="36407" cy="621665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baseline="0" dirty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37" name="직사각형 36"/>
          <p:cNvSpPr/>
          <p:nvPr/>
        </p:nvSpPr>
        <p:spPr bwMode="invGray">
          <a:xfrm>
            <a:off x="12033674" y="-1905"/>
            <a:ext cx="11853" cy="621665"/>
          </a:xfrm>
          <a:prstGeom prst="rect">
            <a:avLst/>
          </a:prstGeom>
          <a:solidFill>
            <a:srgbClr val="FFFFFF">
              <a:alpha val="6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baseline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38" name="직사각형 37"/>
          <p:cNvSpPr/>
          <p:nvPr/>
        </p:nvSpPr>
        <p:spPr bwMode="invGray">
          <a:xfrm>
            <a:off x="11967634" y="-1905"/>
            <a:ext cx="36407" cy="621665"/>
          </a:xfrm>
          <a:prstGeom prst="rect">
            <a:avLst/>
          </a:prstGeom>
          <a:solidFill>
            <a:srgbClr val="FFFFFF">
              <a:alpha val="4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baseline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39" name="직사각형 38"/>
          <p:cNvSpPr/>
          <p:nvPr/>
        </p:nvSpPr>
        <p:spPr bwMode="invGray">
          <a:xfrm>
            <a:off x="11887200" y="635"/>
            <a:ext cx="72813" cy="585470"/>
          </a:xfrm>
          <a:prstGeom prst="rect">
            <a:avLst/>
          </a:prstGeom>
          <a:solidFill>
            <a:srgbClr val="FFFFFF">
              <a:alpha val="2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baseline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40" name="직사각형 39"/>
          <p:cNvSpPr/>
          <p:nvPr/>
        </p:nvSpPr>
        <p:spPr bwMode="invGray">
          <a:xfrm>
            <a:off x="11831320" y="635"/>
            <a:ext cx="11853" cy="585470"/>
          </a:xfrm>
          <a:prstGeom prst="rect">
            <a:avLst/>
          </a:prstGeom>
          <a:solidFill>
            <a:srgbClr val="FFFFFF">
              <a:alpha val="30196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baseline="0" dirty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22" name="제목 개체 틀 21"/>
          <p:cNvSpPr>
            <a:spLocks noGrp="1"/>
          </p:cNvSpPr>
          <p:nvPr>
            <p:ph type="title"/>
          </p:nvPr>
        </p:nvSpPr>
        <p:spPr>
          <a:xfrm>
            <a:off x="609600" y="1143000"/>
            <a:ext cx="10972800" cy="10668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ko-KR" altLang="en-US" dirty="0"/>
              <a:t>마스터 제목 스타일 편집</a:t>
            </a:r>
            <a:endParaRPr kumimoji="0" lang="en-US" dirty="0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609600" y="2249171"/>
            <a:ext cx="10972800" cy="4324985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 dirty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dirty="0"/>
              <a:t>둘째 수준</a:t>
            </a:r>
          </a:p>
          <a:p>
            <a:pPr lvl="2" eaLnBrk="1" latinLnBrk="0" hangingPunct="1"/>
            <a:r>
              <a:rPr kumimoji="0" lang="ko-KR" altLang="en-US" dirty="0"/>
              <a:t>셋째 수준</a:t>
            </a:r>
          </a:p>
          <a:p>
            <a:pPr lvl="3" eaLnBrk="1" latinLnBrk="0" hangingPunct="1"/>
            <a:r>
              <a:rPr kumimoji="0" lang="ko-KR" altLang="en-US" dirty="0"/>
              <a:t>넷째 수준</a:t>
            </a:r>
          </a:p>
          <a:p>
            <a:pPr lvl="4" eaLnBrk="1" latinLnBrk="0" hangingPunct="1"/>
            <a:r>
              <a:rPr kumimoji="0" lang="ko-KR" altLang="en-US" dirty="0"/>
              <a:t>다섯째 수준</a:t>
            </a:r>
            <a:endParaRPr kumimoji="0" lang="en-US" dirty="0"/>
          </a:p>
        </p:txBody>
      </p:sp>
      <p:sp>
        <p:nvSpPr>
          <p:cNvPr id="14" name="날짜 개체 틀 13"/>
          <p:cNvSpPr>
            <a:spLocks noGrp="1"/>
          </p:cNvSpPr>
          <p:nvPr>
            <p:ph type="dt" sz="half" idx="2"/>
          </p:nvPr>
        </p:nvSpPr>
        <p:spPr>
          <a:xfrm>
            <a:off x="8781627" y="612775"/>
            <a:ext cx="1276773" cy="45720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800" baseline="0">
                <a:solidFill>
                  <a:schemeClr val="accent2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1pPr>
          </a:lstStyle>
          <a:p>
            <a:fld id="{C3F416CD-67A3-4CF0-A210-F6AF31AC147F}" type="datetimeFigureOut">
              <a:rPr lang="en-US" smtClean="0"/>
              <a:pPr/>
              <a:t>4/16/2024</a:t>
            </a:fld>
            <a:endParaRPr 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3"/>
          </p:nvPr>
        </p:nvSpPr>
        <p:spPr>
          <a:xfrm>
            <a:off x="7010400" y="612775"/>
            <a:ext cx="1767840" cy="45720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800" baseline="0">
                <a:solidFill>
                  <a:schemeClr val="accent2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1pPr>
          </a:lstStyle>
          <a:p>
            <a:endParaRPr lang="en-US" dirty="0"/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4"/>
          </p:nvPr>
        </p:nvSpPr>
        <p:spPr>
          <a:xfrm>
            <a:off x="10899987" y="2540"/>
            <a:ext cx="1016000" cy="365760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800" baseline="0">
                <a:solidFill>
                  <a:srgbClr val="FFFFFF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76950E27-4FE2-40CE-B401-D86AD36FFBE8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  <p:sp>
        <p:nvSpPr>
          <p:cNvPr id="20" name="TextBox 19"/>
          <p:cNvSpPr txBox="1"/>
          <p:nvPr userDrawn="1"/>
        </p:nvSpPr>
        <p:spPr>
          <a:xfrm>
            <a:off x="40216" y="6493510"/>
            <a:ext cx="19335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altLang="ko-KR" sz="1200" baseline="0" dirty="0">
                <a:latin typeface="Arial" panose="020B0604020202020204" pitchFamily="34" charset="0"/>
                <a:ea typeface="맑은 고딕" panose="020B0503020000020004" pitchFamily="50" charset="-127"/>
              </a:rPr>
              <a:t>Network &amp; Database Lab.</a:t>
            </a:r>
            <a:endParaRPr lang="ko-KR" altLang="en-US" sz="1200" baseline="0" dirty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21" name="TextBox 20"/>
          <p:cNvSpPr txBox="1"/>
          <p:nvPr userDrawn="1"/>
        </p:nvSpPr>
        <p:spPr>
          <a:xfrm>
            <a:off x="9465023" y="6493510"/>
            <a:ext cx="26867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aseline="0" dirty="0">
                <a:latin typeface="Arial" panose="020B0604020202020204" pitchFamily="34" charset="0"/>
                <a:ea typeface="맑은 고딕" panose="020B0503020000020004" pitchFamily="50" charset="-127"/>
              </a:rPr>
              <a:t>Chungbuk National University, Korea</a:t>
            </a:r>
            <a:endParaRPr lang="ko-KR" altLang="en-US" sz="1200" baseline="0" dirty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204" r:id="rId1"/>
    <p:sldLayoutId id="2147485205" r:id="rId2"/>
  </p:sldLayoutIdLst>
  <p:hf hdr="0" ftr="0" dt="0"/>
  <p:txStyles>
    <p:titleStyle>
      <a:lvl1pPr algn="l" rtl="0" eaLnBrk="1" latinLnBrk="1" hangingPunct="1">
        <a:spcBef>
          <a:spcPct val="0"/>
        </a:spcBef>
        <a:buNone/>
        <a:defRPr kumimoji="0" sz="2800" kern="1200" baseline="0">
          <a:solidFill>
            <a:schemeClr val="tx2"/>
          </a:solidFill>
          <a:latin typeface="Arial" panose="020B0604020202020204" pitchFamily="34" charset="0"/>
          <a:ea typeface="맑은 고딕" panose="020B0503020000020004" pitchFamily="50" charset="-127"/>
          <a:cs typeface="+mj-cs"/>
        </a:defRPr>
      </a:lvl1pPr>
    </p:titleStyle>
    <p:bodyStyle>
      <a:lvl1pPr marL="365760" indent="-256032" algn="l" rtl="0" eaLnBrk="1" latinLnBrk="1" hangingPunct="1">
        <a:spcBef>
          <a:spcPts val="2000"/>
        </a:spcBef>
        <a:buClr>
          <a:schemeClr val="accent3"/>
        </a:buClr>
        <a:buFont typeface="Georgia"/>
        <a:buChar char="•"/>
        <a:defRPr kumimoji="0" sz="2400" kern="1200" baseline="0">
          <a:solidFill>
            <a:schemeClr val="tx1"/>
          </a:solidFill>
          <a:latin typeface="Arial" panose="020B0604020202020204" pitchFamily="34" charset="0"/>
          <a:ea typeface="맑은 고딕" panose="020B0503020000020004" pitchFamily="50" charset="-127"/>
          <a:cs typeface="+mn-cs"/>
        </a:defRPr>
      </a:lvl1pPr>
      <a:lvl2pPr marL="658368" indent="-246888" algn="l" rtl="0" eaLnBrk="1" latinLnBrk="1" hangingPunct="1">
        <a:spcBef>
          <a:spcPts val="2000"/>
        </a:spcBef>
        <a:buClr>
          <a:schemeClr val="accent2"/>
        </a:buClr>
        <a:buFont typeface="Georgia"/>
        <a:buChar char="▫"/>
        <a:defRPr kumimoji="0" sz="2400" kern="1200" baseline="0">
          <a:solidFill>
            <a:schemeClr val="accent2"/>
          </a:solidFill>
          <a:latin typeface="Arial" panose="020B0604020202020204" pitchFamily="34" charset="0"/>
          <a:ea typeface="맑은 고딕" panose="020B0503020000020004" pitchFamily="50" charset="-127"/>
          <a:cs typeface="+mn-cs"/>
        </a:defRPr>
      </a:lvl2pPr>
      <a:lvl3pPr marL="923544" indent="-219456" algn="l" rtl="0" eaLnBrk="1" latinLnBrk="1" hangingPunct="1">
        <a:spcBef>
          <a:spcPts val="2000"/>
        </a:spcBef>
        <a:buClr>
          <a:schemeClr val="accent1"/>
        </a:buClr>
        <a:buFont typeface="Wingdings 2"/>
        <a:buChar char=""/>
        <a:defRPr kumimoji="0" sz="2000" kern="1200" baseline="0">
          <a:solidFill>
            <a:schemeClr val="accent1"/>
          </a:solidFill>
          <a:latin typeface="Arial" panose="020B0604020202020204" pitchFamily="34" charset="0"/>
          <a:ea typeface="맑은 고딕" panose="020B0503020000020004" pitchFamily="50" charset="-127"/>
          <a:cs typeface="+mn-cs"/>
        </a:defRPr>
      </a:lvl3pPr>
      <a:lvl4pPr marL="1179576" indent="-201168" algn="l" rtl="0" eaLnBrk="1" latinLnBrk="1" hangingPunct="1">
        <a:spcBef>
          <a:spcPts val="2000"/>
        </a:spcBef>
        <a:buClr>
          <a:schemeClr val="accent1"/>
        </a:buClr>
        <a:buFont typeface="Wingdings 2"/>
        <a:buChar char=""/>
        <a:defRPr kumimoji="0" sz="2000" kern="1200" baseline="0">
          <a:solidFill>
            <a:schemeClr val="accent1"/>
          </a:solidFill>
          <a:latin typeface="Arial" panose="020B0604020202020204" pitchFamily="34" charset="0"/>
          <a:ea typeface="맑은 고딕" panose="020B0503020000020004" pitchFamily="50" charset="-127"/>
          <a:cs typeface="+mn-cs"/>
        </a:defRPr>
      </a:lvl4pPr>
      <a:lvl5pPr marL="1389888" indent="-182880" algn="l" rtl="0" eaLnBrk="1" latinLnBrk="1" hangingPunct="1">
        <a:spcBef>
          <a:spcPts val="2000"/>
        </a:spcBef>
        <a:buClr>
          <a:schemeClr val="accent3"/>
        </a:buClr>
        <a:buFont typeface="Georgia"/>
        <a:buChar char="▫"/>
        <a:defRPr kumimoji="0" sz="1800" kern="1200" baseline="0">
          <a:solidFill>
            <a:schemeClr val="accent3"/>
          </a:solidFill>
          <a:latin typeface="Arial" panose="020B0604020202020204" pitchFamily="34" charset="0"/>
          <a:ea typeface="맑은 고딕" panose="020B0503020000020004" pitchFamily="50" charset="-127"/>
          <a:cs typeface="+mn-cs"/>
        </a:defRPr>
      </a:lvl5pPr>
      <a:lvl6pPr marL="1609344" indent="-182880" algn="l" rtl="0" eaLnBrk="1" latinLnBrk="1" hangingPunct="1">
        <a:spcBef>
          <a:spcPts val="300"/>
        </a:spcBef>
        <a:buClr>
          <a:schemeClr val="accent3"/>
        </a:buClr>
        <a:buFont typeface="Georgia"/>
        <a:buChar char="▫"/>
        <a:defRPr kumimoji="0" sz="1800" kern="1200">
          <a:solidFill>
            <a:schemeClr val="accent3"/>
          </a:solidFill>
          <a:latin typeface="+mn-lt"/>
          <a:ea typeface="+mn-ea"/>
          <a:cs typeface="+mn-cs"/>
        </a:defRPr>
      </a:lvl6pPr>
      <a:lvl7pPr marL="1828800" indent="-182880" algn="l" rtl="0" eaLnBrk="1" latinLnBrk="1" hangingPunct="1">
        <a:spcBef>
          <a:spcPts val="300"/>
        </a:spcBef>
        <a:buClr>
          <a:schemeClr val="accent3"/>
        </a:buClr>
        <a:buFont typeface="Georgia"/>
        <a:buChar char="▫"/>
        <a:defRPr kumimoji="0" sz="1600" kern="1200">
          <a:solidFill>
            <a:schemeClr val="accent3"/>
          </a:solidFill>
          <a:latin typeface="+mn-lt"/>
          <a:ea typeface="+mn-ea"/>
          <a:cs typeface="+mn-cs"/>
        </a:defRPr>
      </a:lvl7pPr>
      <a:lvl8pPr marL="2029968" indent="-182880" algn="l" rtl="0" eaLnBrk="1" latinLnBrk="1" hangingPunct="1">
        <a:spcBef>
          <a:spcPts val="300"/>
        </a:spcBef>
        <a:buClr>
          <a:schemeClr val="accent3"/>
        </a:buClr>
        <a:buFont typeface="Georgia"/>
        <a:buChar char="◦"/>
        <a:defRPr kumimoji="0" sz="1500" kern="1200">
          <a:solidFill>
            <a:schemeClr val="accent3"/>
          </a:solidFill>
          <a:latin typeface="+mn-lt"/>
          <a:ea typeface="+mn-ea"/>
          <a:cs typeface="+mn-cs"/>
        </a:defRPr>
      </a:lvl8pPr>
      <a:lvl9pPr marL="2240280" indent="-182880" algn="l" rtl="0" eaLnBrk="1" latinLnBrk="1" hangingPunct="1">
        <a:spcBef>
          <a:spcPts val="300"/>
        </a:spcBef>
        <a:buClr>
          <a:schemeClr val="accent3"/>
        </a:buClr>
        <a:buFont typeface="Georgia"/>
        <a:buChar char="◦"/>
        <a:defRPr kumimoji="0" sz="1400" kern="1200" baseline="0">
          <a:solidFill>
            <a:schemeClr val="accent3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1.png"/><Relationship Id="rId7" Type="http://schemas.openxmlformats.org/officeDocument/2006/relationships/image" Target="../media/image3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1.png"/><Relationship Id="rId7" Type="http://schemas.openxmlformats.org/officeDocument/2006/relationships/image" Target="../media/image3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5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hyperlink" Target="10.255.77.149:3000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jpeg"/><Relationship Id="rId4" Type="http://schemas.openxmlformats.org/officeDocument/2006/relationships/image" Target="../media/image6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제목 1"/>
          <p:cNvSpPr>
            <a:spLocks noGrp="1"/>
          </p:cNvSpPr>
          <p:nvPr>
            <p:ph type="ctrTitle"/>
          </p:nvPr>
        </p:nvSpPr>
        <p:spPr>
          <a:xfrm>
            <a:off x="486620" y="1574019"/>
            <a:ext cx="11277600" cy="1674836"/>
          </a:xfrm>
        </p:spPr>
        <p:txBody>
          <a:bodyPr vert="horz" wrap="square" lIns="91440" tIns="45720" rIns="91440" bIns="45720" numCol="1" anchor="ctr">
            <a:normAutofit fontScale="90000"/>
          </a:bodyPr>
          <a:lstStyle/>
          <a:p>
            <a:r>
              <a:rPr lang="ko-KR" altLang="en-US" b="1" dirty="0" err="1"/>
              <a:t>농진청</a:t>
            </a:r>
            <a:r>
              <a:rPr lang="ko-KR" altLang="en-US" b="1" dirty="0"/>
              <a:t> 데이터 </a:t>
            </a:r>
            <a:r>
              <a:rPr lang="en-US" altLang="ko-KR" b="1" dirty="0"/>
              <a:t>TSDB </a:t>
            </a:r>
            <a:r>
              <a:rPr lang="ko-KR" altLang="en-US" b="1" dirty="0"/>
              <a:t>수집 진행사항</a:t>
            </a:r>
          </a:p>
        </p:txBody>
      </p:sp>
      <p:sp>
        <p:nvSpPr>
          <p:cNvPr id="9219" name="부제목 2"/>
          <p:cNvSpPr>
            <a:spLocks noGrp="1"/>
          </p:cNvSpPr>
          <p:nvPr>
            <p:ph type="subTitle" idx="1"/>
          </p:nvPr>
        </p:nvSpPr>
        <p:spPr>
          <a:xfrm>
            <a:off x="609600" y="3899938"/>
            <a:ext cx="6604000" cy="1752600"/>
          </a:xfrm>
        </p:spPr>
        <p:txBody>
          <a:bodyPr vert="horz" wrap="square" lIns="91440" tIns="45720" rIns="91440" bIns="45720" numCol="1" anchor="t">
            <a:noAutofit/>
          </a:bodyPr>
          <a:lstStyle/>
          <a:p>
            <a:r>
              <a:rPr lang="en-US" altLang="ko-KR" dirty="0"/>
              <a:t>2024.04.15</a:t>
            </a:r>
            <a:endParaRPr lang="ko-KR" altLang="en-US" dirty="0"/>
          </a:p>
          <a:p>
            <a:endParaRPr lang="ko-KR" altLang="en-US" dirty="0"/>
          </a:p>
          <a:p>
            <a:r>
              <a:rPr lang="ko-KR" altLang="en-US" dirty="0"/>
              <a:t>조중권</a:t>
            </a:r>
            <a:endParaRPr lang="en-US" altLang="ko-KR" dirty="0"/>
          </a:p>
          <a:p>
            <a:r>
              <a:rPr lang="en-US" altLang="ko-KR" dirty="0"/>
              <a:t>brucejo@cbnu.ac.kr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582434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제목 1">
            <a:extLst>
              <a:ext uri="{FF2B5EF4-FFF2-40B4-BE49-F238E27FC236}">
                <a16:creationId xmlns:a16="http://schemas.microsoft.com/office/drawing/2014/main" id="{96E27A27-D849-C027-0196-31939C544B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369" y="448001"/>
            <a:ext cx="11319504" cy="531404"/>
          </a:xfrm>
        </p:spPr>
        <p:txBody>
          <a:bodyPr/>
          <a:lstStyle/>
          <a:p>
            <a:r>
              <a:rPr lang="en-US" altLang="ko-KR" dirty="0"/>
              <a:t>Appendix. </a:t>
            </a:r>
            <a:r>
              <a:rPr lang="ko-KR" altLang="en-US" dirty="0"/>
              <a:t>논문</a:t>
            </a:r>
            <a:r>
              <a:rPr lang="en-US" altLang="ko-KR" dirty="0"/>
              <a:t>2 </a:t>
            </a:r>
            <a:r>
              <a:rPr lang="ko-KR" altLang="en-US" dirty="0"/>
              <a:t>구조</a:t>
            </a: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97BB8392-7DDB-906A-A9C2-5E0010D3CD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999" y="1534914"/>
            <a:ext cx="1076325" cy="4276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>
            <a:extLst>
              <a:ext uri="{FF2B5EF4-FFF2-40B4-BE49-F238E27FC236}">
                <a16:creationId xmlns:a16="http://schemas.microsoft.com/office/drawing/2014/main" id="{7CCDD77A-34EE-4669-7DED-6C9F9BB61D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2953" y="1534914"/>
            <a:ext cx="1704975" cy="4276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4" name="Picture 6">
            <a:extLst>
              <a:ext uri="{FF2B5EF4-FFF2-40B4-BE49-F238E27FC236}">
                <a16:creationId xmlns:a16="http://schemas.microsoft.com/office/drawing/2014/main" id="{80FDA6BC-110E-A814-D52B-92373A34E9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8557" y="1534914"/>
            <a:ext cx="1876442" cy="4276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6" name="Picture 8">
            <a:extLst>
              <a:ext uri="{FF2B5EF4-FFF2-40B4-BE49-F238E27FC236}">
                <a16:creationId xmlns:a16="http://schemas.microsoft.com/office/drawing/2014/main" id="{6C52F982-E329-4366-5A2F-D903CA3073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5628" y="1534914"/>
            <a:ext cx="1188717" cy="4276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42702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E40A647E-A77A-9F92-81F6-4D9B844910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2112583"/>
              </p:ext>
            </p:extLst>
          </p:nvPr>
        </p:nvGraphicFramePr>
        <p:xfrm>
          <a:off x="2783952" y="764704"/>
          <a:ext cx="6840220" cy="5082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40000">
                  <a:extLst>
                    <a:ext uri="{9D8B030D-6E8A-4147-A177-3AD203B41FA5}">
                      <a16:colId xmlns:a16="http://schemas.microsoft.com/office/drawing/2014/main" val="1970672574"/>
                    </a:ext>
                  </a:extLst>
                </a:gridCol>
                <a:gridCol w="1980220">
                  <a:extLst>
                    <a:ext uri="{9D8B030D-6E8A-4147-A177-3AD203B41FA5}">
                      <a16:colId xmlns:a16="http://schemas.microsoft.com/office/drawing/2014/main" val="2036119699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3065102749"/>
                    </a:ext>
                  </a:extLst>
                </a:gridCol>
                <a:gridCol w="1980000">
                  <a:extLst>
                    <a:ext uri="{9D8B030D-6E8A-4147-A177-3AD203B41FA5}">
                      <a16:colId xmlns:a16="http://schemas.microsoft.com/office/drawing/2014/main" val="3467418104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표준 모델</a:t>
                      </a:r>
                      <a:endParaRPr lang="ko-KR" alt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</a:rPr>
                        <a:t>입력 공유 모델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400" b="1" i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특징 공유 모델</a:t>
                      </a:r>
                      <a:endParaRPr lang="ko-KR" alt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</a:rPr>
                        <a:t>다중 입력 모델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946666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Standard Models</a:t>
                      </a:r>
                      <a:endParaRPr lang="ko-KR" altLang="en-US" sz="1000" b="1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Shared Input Model</a:t>
                      </a:r>
                      <a:endParaRPr lang="ko-KR" altLang="en-US" sz="10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Shared Feature Extraction Model</a:t>
                      </a:r>
                      <a:endParaRPr lang="ko-KR" altLang="en-US" sz="10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/>
                        <a:t>Multiple Input Model</a:t>
                      </a:r>
                      <a:endParaRPr lang="ko-KR" altLang="en-US" sz="10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6284051"/>
                  </a:ext>
                </a:extLst>
              </a:tr>
              <a:tr h="4320000">
                <a:tc>
                  <a:txBody>
                    <a:bodyPr/>
                    <a:lstStyle/>
                    <a:p>
                      <a:pPr defTabSz="144000" latinLnBrk="1"/>
                      <a:endParaRPr lang="ko-KR" altLang="en-US" sz="800" dirty="0"/>
                    </a:p>
                  </a:txBody>
                  <a:tcPr marL="36000" marR="36000" marT="36000" marB="36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defTabSz="144000" latinLnBrk="1"/>
                      <a:endParaRPr lang="ko-KR" altLang="en-US" sz="800" dirty="0"/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defTabSz="144000" latinLnBrk="1"/>
                      <a:endParaRPr lang="ko-KR" altLang="en-US" sz="800" dirty="0"/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defTabSz="144000" latinLnBrk="1"/>
                      <a:endParaRPr lang="en-US" altLang="ko-KR" sz="800" dirty="0"/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71841925"/>
                  </a:ext>
                </a:extLst>
              </a:tr>
            </a:tbl>
          </a:graphicData>
        </a:graphic>
      </p:graphicFrame>
      <p:pic>
        <p:nvPicPr>
          <p:cNvPr id="11" name="Picture 2">
            <a:extLst>
              <a:ext uri="{FF2B5EF4-FFF2-40B4-BE49-F238E27FC236}">
                <a16:creationId xmlns:a16="http://schemas.microsoft.com/office/drawing/2014/main" id="{CC26F97A-1A1B-1A0B-D393-E5FC5BA884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9917" y="1534914"/>
            <a:ext cx="1076325" cy="4276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168D39DF-97B2-51CF-9E2C-059ECA7D2C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0063" y="1536587"/>
            <a:ext cx="1704975" cy="4276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>
            <a:extLst>
              <a:ext uri="{FF2B5EF4-FFF2-40B4-BE49-F238E27FC236}">
                <a16:creationId xmlns:a16="http://schemas.microsoft.com/office/drawing/2014/main" id="{801C22AA-9D41-C3D8-A455-96416CFEF6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0012" y="1536587"/>
            <a:ext cx="1876442" cy="4276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8">
            <a:extLst>
              <a:ext uri="{FF2B5EF4-FFF2-40B4-BE49-F238E27FC236}">
                <a16:creationId xmlns:a16="http://schemas.microsoft.com/office/drawing/2014/main" id="{5BE094BC-6AC8-4EEB-359C-28CD448DA5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9775" y="1534913"/>
            <a:ext cx="1188717" cy="4276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24448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시퀀스에서 컨볼루션 모델 실행">
            <a:extLst>
              <a:ext uri="{FF2B5EF4-FFF2-40B4-BE49-F238E27FC236}">
                <a16:creationId xmlns:a16="http://schemas.microsoft.com/office/drawing/2014/main" id="{DFB05F53-18DD-0488-4C98-CD860E982F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00" t="10193" r="24608" b="6563"/>
          <a:stretch/>
        </p:blipFill>
        <p:spPr bwMode="auto">
          <a:xfrm>
            <a:off x="3039412" y="2343876"/>
            <a:ext cx="3316334" cy="3528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모든 타임스텝 후에 예측하는 lstm">
            <a:extLst>
              <a:ext uri="{FF2B5EF4-FFF2-40B4-BE49-F238E27FC236}">
                <a16:creationId xmlns:a16="http://schemas.microsoft.com/office/drawing/2014/main" id="{F8F4119F-789B-A7B0-59B1-FC81EF7FFD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00" t="10457" b="6298"/>
          <a:stretch/>
        </p:blipFill>
        <p:spPr bwMode="auto">
          <a:xfrm>
            <a:off x="6455161" y="2348880"/>
            <a:ext cx="4549223" cy="3528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122FC3C-35BC-B283-CAEE-E647B8238C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9111719"/>
              </p:ext>
            </p:extLst>
          </p:nvPr>
        </p:nvGraphicFramePr>
        <p:xfrm>
          <a:off x="3073807" y="1844824"/>
          <a:ext cx="7704212" cy="4253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48212">
                  <a:extLst>
                    <a:ext uri="{9D8B030D-6E8A-4147-A177-3AD203B41FA5}">
                      <a16:colId xmlns:a16="http://schemas.microsoft.com/office/drawing/2014/main" val="1970672574"/>
                    </a:ext>
                  </a:extLst>
                </a:gridCol>
                <a:gridCol w="4356000">
                  <a:extLst>
                    <a:ext uri="{9D8B030D-6E8A-4147-A177-3AD203B41FA5}">
                      <a16:colId xmlns:a16="http://schemas.microsoft.com/office/drawing/2014/main" val="3467418104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좌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) Input Seq. = 3</a:t>
                      </a:r>
                      <a:endParaRPr lang="ko-KR" alt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우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) Input Seq. = 1</a:t>
                      </a:r>
                      <a:endParaRPr lang="ko-KR" alt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946666"/>
                  </a:ext>
                </a:extLst>
              </a:tr>
              <a:tr h="3888000">
                <a:tc>
                  <a:txBody>
                    <a:bodyPr/>
                    <a:lstStyle/>
                    <a:p>
                      <a:pPr defTabSz="144000" latinLnBrk="1"/>
                      <a:endParaRPr lang="ko-KR" altLang="en-US" sz="800" dirty="0"/>
                    </a:p>
                  </a:txBody>
                  <a:tcPr marL="36000" marR="36000" marT="36000" marB="36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defTabSz="144000" latinLnBrk="1"/>
                      <a:endParaRPr lang="en-US" altLang="ko-KR" sz="800" dirty="0"/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718419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514946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E40A647E-A77A-9F92-81F6-4D9B844910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1933267"/>
              </p:ext>
            </p:extLst>
          </p:nvPr>
        </p:nvGraphicFramePr>
        <p:xfrm>
          <a:off x="-3985120" y="764704"/>
          <a:ext cx="3240000" cy="1407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36000">
                  <a:extLst>
                    <a:ext uri="{9D8B030D-6E8A-4147-A177-3AD203B41FA5}">
                      <a16:colId xmlns:a16="http://schemas.microsoft.com/office/drawing/2014/main" val="1970672574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036119699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119487542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065102749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467418104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단일 출력 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모델 분류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chemeClr val="bg1"/>
                          </a:solidFill>
                        </a:rPr>
                        <a:t>LSTM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i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GRU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94666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chemeClr val="bg1"/>
                          </a:solidFill>
                        </a:rPr>
                        <a:t>MAE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chemeClr val="bg1"/>
                          </a:solidFill>
                        </a:rPr>
                        <a:t>MSE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chemeClr val="bg1"/>
                          </a:solidFill>
                        </a:rPr>
                        <a:t>MAE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chemeClr val="bg1"/>
                          </a:solidFill>
                        </a:rPr>
                        <a:t>MSE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22667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표준 모델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0.0602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0.0083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0.0567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0.0070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628405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입력 공유 모델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0.0542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0.0068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0.0657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0.0102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988122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특징 공유 모델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0.0582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0.0080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0.0621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0.0096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881775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다중 입력 모델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0.0578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0.0078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0.0639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0.0099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71841925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945DB5BA-DC3E-389F-9D44-6AC8B95B4C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8389416"/>
              </p:ext>
            </p:extLst>
          </p:nvPr>
        </p:nvGraphicFramePr>
        <p:xfrm>
          <a:off x="551880" y="251538"/>
          <a:ext cx="11088240" cy="634581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544120">
                  <a:extLst>
                    <a:ext uri="{9D8B030D-6E8A-4147-A177-3AD203B41FA5}">
                      <a16:colId xmlns:a16="http://schemas.microsoft.com/office/drawing/2014/main" val="1970672574"/>
                    </a:ext>
                  </a:extLst>
                </a:gridCol>
                <a:gridCol w="5544120">
                  <a:extLst>
                    <a:ext uri="{9D8B030D-6E8A-4147-A177-3AD203B41FA5}">
                      <a16:colId xmlns:a16="http://schemas.microsoft.com/office/drawing/2014/main" val="3467418104"/>
                    </a:ext>
                  </a:extLst>
                </a:gridCol>
              </a:tblGrid>
              <a:tr h="35756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 err="1">
                          <a:solidFill>
                            <a:schemeClr val="bg1"/>
                          </a:solidFill>
                        </a:rPr>
                        <a:t>MAE_Train</a:t>
                      </a:r>
                      <a:endParaRPr lang="ko-KR" altLang="en-US" sz="16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err="1">
                          <a:solidFill>
                            <a:schemeClr val="bg1"/>
                          </a:solidFill>
                        </a:rPr>
                        <a:t>MSE_Train</a:t>
                      </a:r>
                      <a:endParaRPr lang="ko-KR" altLang="en-US" sz="16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946666"/>
                  </a:ext>
                </a:extLst>
              </a:tr>
              <a:tr h="2815200">
                <a:tc>
                  <a:txBody>
                    <a:bodyPr/>
                    <a:lstStyle/>
                    <a:p>
                      <a:pPr defTabSz="144000" latinLnBrk="1"/>
                      <a:endParaRPr lang="ko-KR" altLang="en-US" sz="800" dirty="0"/>
                    </a:p>
                  </a:txBody>
                  <a:tcPr marL="36000" marR="36000" marT="36000" marB="36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defTabSz="144000" latinLnBrk="1"/>
                      <a:endParaRPr lang="ko-KR" altLang="en-US" sz="800" dirty="0"/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031468"/>
                  </a:ext>
                </a:extLst>
              </a:tr>
              <a:tr h="35756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err="1">
                          <a:solidFill>
                            <a:schemeClr val="bg1"/>
                          </a:solidFill>
                        </a:rPr>
                        <a:t>MAE_Test</a:t>
                      </a:r>
                      <a:endParaRPr lang="ko-KR" altLang="en-US" sz="16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err="1">
                          <a:solidFill>
                            <a:schemeClr val="bg1"/>
                          </a:solidFill>
                        </a:rPr>
                        <a:t>MSE_Test</a:t>
                      </a:r>
                      <a:endParaRPr lang="ko-KR" altLang="en-US" sz="16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1137717"/>
                  </a:ext>
                </a:extLst>
              </a:tr>
              <a:tr h="2815482">
                <a:tc>
                  <a:txBody>
                    <a:bodyPr/>
                    <a:lstStyle/>
                    <a:p>
                      <a:pPr defTabSz="144000" latinLnBrk="1"/>
                      <a:endParaRPr lang="ko-KR" altLang="en-US" sz="800" dirty="0"/>
                    </a:p>
                  </a:txBody>
                  <a:tcPr marL="36000" marR="36000" marT="36000" marB="36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defTabSz="144000" latinLnBrk="1"/>
                      <a:endParaRPr lang="en-US" altLang="ko-KR" sz="800" dirty="0"/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71841925"/>
                  </a:ext>
                </a:extLst>
              </a:tr>
            </a:tbl>
          </a:graphicData>
        </a:graphic>
      </p:graphicFrame>
      <p:pic>
        <p:nvPicPr>
          <p:cNvPr id="17" name="그림 16" descr="스크린샷, 라인이(가) 표시된 사진&#10;&#10;자동 생성된 설명">
            <a:extLst>
              <a:ext uri="{FF2B5EF4-FFF2-40B4-BE49-F238E27FC236}">
                <a16:creationId xmlns:a16="http://schemas.microsoft.com/office/drawing/2014/main" id="{34FD5867-AAE6-EAA2-38DA-FA04E0F0B8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295" y="703907"/>
            <a:ext cx="5572125" cy="2657475"/>
          </a:xfrm>
          <a:prstGeom prst="rect">
            <a:avLst/>
          </a:prstGeom>
        </p:spPr>
      </p:pic>
      <p:pic>
        <p:nvPicPr>
          <p:cNvPr id="19" name="그림 18" descr="스크린샷, 라인이(가) 표시된 사진&#10;&#10;자동 생성된 설명">
            <a:extLst>
              <a:ext uri="{FF2B5EF4-FFF2-40B4-BE49-F238E27FC236}">
                <a16:creationId xmlns:a16="http://schemas.microsoft.com/office/drawing/2014/main" id="{444D2F30-969E-7937-31E6-A306EDBEAE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8407" y="703907"/>
            <a:ext cx="5572125" cy="2657475"/>
          </a:xfrm>
          <a:prstGeom prst="rect">
            <a:avLst/>
          </a:prstGeom>
        </p:spPr>
      </p:pic>
      <p:pic>
        <p:nvPicPr>
          <p:cNvPr id="21" name="그림 20" descr="스크린샷이(가) 표시된 사진&#10;&#10;자동 생성된 설명">
            <a:extLst>
              <a:ext uri="{FF2B5EF4-FFF2-40B4-BE49-F238E27FC236}">
                <a16:creationId xmlns:a16="http://schemas.microsoft.com/office/drawing/2014/main" id="{5BC20AB9-1F7A-8F3F-7B35-332FA03D8C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296" y="3874713"/>
            <a:ext cx="5572125" cy="2657475"/>
          </a:xfrm>
          <a:prstGeom prst="rect">
            <a:avLst/>
          </a:prstGeom>
        </p:spPr>
      </p:pic>
      <p:pic>
        <p:nvPicPr>
          <p:cNvPr id="23" name="그림 22" descr="스크린샷, 라인이(가) 표시된 사진&#10;&#10;자동 생성된 설명">
            <a:extLst>
              <a:ext uri="{FF2B5EF4-FFF2-40B4-BE49-F238E27FC236}">
                <a16:creationId xmlns:a16="http://schemas.microsoft.com/office/drawing/2014/main" id="{A607CAA5-8E0E-9F2C-9121-C485A9FEB1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6032" y="3874712"/>
            <a:ext cx="5572125" cy="265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5990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1A042D-C80D-A5E9-0C79-5C0FE3C5D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진행사항 </a:t>
            </a:r>
            <a:r>
              <a:rPr lang="en-US" altLang="ko-KR" dirty="0"/>
              <a:t>- up</a:t>
            </a:r>
            <a:r>
              <a:rPr lang="ko-KR" altLang="en-US" dirty="0"/>
              <a:t> </a:t>
            </a:r>
            <a:r>
              <a:rPr lang="en-US" altLang="ko-KR" dirty="0"/>
              <a:t>sampling : Y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F42C976-744B-218E-8414-4FD2B0D2C0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Y_origin</a:t>
            </a:r>
            <a:r>
              <a:rPr lang="ko-KR" altLang="en-US" dirty="0"/>
              <a:t> </a:t>
            </a:r>
            <a:r>
              <a:rPr lang="en-US" altLang="ko-KR" dirty="0"/>
              <a:t>: growth API</a:t>
            </a:r>
            <a:r>
              <a:rPr lang="ko-KR" altLang="en-US" dirty="0"/>
              <a:t>에서 제공된 원본 데이터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C38892F-5665-1960-8609-2D2C5703BD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45EC4A9-FE6A-48EC-B998-4B7AD00BB17C}" type="slidenum">
              <a:rPr lang="ko-KR" altLang="en-US" smtClean="0"/>
              <a:pPr>
                <a:defRPr/>
              </a:pPr>
              <a:t>14</a:t>
            </a:fld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61B3443-A774-804E-3F4D-51B64E0DCD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443" y="2705873"/>
            <a:ext cx="5457322" cy="3600400"/>
          </a:xfrm>
          <a:prstGeom prst="rect">
            <a:avLst/>
          </a:prstGeom>
        </p:spPr>
      </p:pic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509B44E7-EFB1-4C7F-7639-AA2059233F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3219301"/>
              </p:ext>
            </p:extLst>
          </p:nvPr>
        </p:nvGraphicFramePr>
        <p:xfrm>
          <a:off x="2240000" y="1700808"/>
          <a:ext cx="7593530" cy="7349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50379">
                  <a:extLst>
                    <a:ext uri="{9D8B030D-6E8A-4147-A177-3AD203B41FA5}">
                      <a16:colId xmlns:a16="http://schemas.microsoft.com/office/drawing/2014/main" val="1970672574"/>
                    </a:ext>
                  </a:extLst>
                </a:gridCol>
                <a:gridCol w="2668498">
                  <a:extLst>
                    <a:ext uri="{9D8B030D-6E8A-4147-A177-3AD203B41FA5}">
                      <a16:colId xmlns:a16="http://schemas.microsoft.com/office/drawing/2014/main" val="3065102749"/>
                    </a:ext>
                  </a:extLst>
                </a:gridCol>
                <a:gridCol w="1039179">
                  <a:extLst>
                    <a:ext uri="{9D8B030D-6E8A-4147-A177-3AD203B41FA5}">
                      <a16:colId xmlns:a16="http://schemas.microsoft.com/office/drawing/2014/main" val="1250689010"/>
                    </a:ext>
                  </a:extLst>
                </a:gridCol>
                <a:gridCol w="843646">
                  <a:extLst>
                    <a:ext uri="{9D8B030D-6E8A-4147-A177-3AD203B41FA5}">
                      <a16:colId xmlns:a16="http://schemas.microsoft.com/office/drawing/2014/main" val="4260825065"/>
                    </a:ext>
                  </a:extLst>
                </a:gridCol>
                <a:gridCol w="1991828">
                  <a:extLst>
                    <a:ext uri="{9D8B030D-6E8A-4147-A177-3AD203B41FA5}">
                      <a16:colId xmlns:a16="http://schemas.microsoft.com/office/drawing/2014/main" val="346741810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50" b="1" i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온실</a:t>
                      </a:r>
                      <a:r>
                        <a:rPr kumimoji="0" lang="en-US" altLang="ko-KR" sz="1050" b="1" i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kumimoji="0" lang="ko-KR" altLang="en-US" sz="1050" b="1" i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동</a:t>
                      </a:r>
                      <a:endParaRPr lang="ko-KR" altLang="en-US" sz="105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1" dirty="0">
                          <a:solidFill>
                            <a:schemeClr val="bg1"/>
                          </a:solidFill>
                        </a:rPr>
                        <a:t>기간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1" dirty="0">
                          <a:solidFill>
                            <a:schemeClr val="bg1"/>
                          </a:solidFill>
                        </a:rPr>
                        <a:t>샘플 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1" dirty="0">
                          <a:solidFill>
                            <a:schemeClr val="bg1"/>
                          </a:solidFill>
                        </a:rPr>
                        <a:t>측정 수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1" dirty="0">
                          <a:solidFill>
                            <a:schemeClr val="bg1"/>
                          </a:solidFill>
                        </a:rPr>
                        <a:t>비고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9466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 dirty="0"/>
                        <a:t>15-1</a:t>
                      </a:r>
                      <a:endParaRPr lang="ko-KR" altLang="en-US" sz="1050" b="1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/>
                        <a:t>2022-12-28 ~ 2023-08-22</a:t>
                      </a:r>
                      <a:endParaRPr lang="ko-KR" altLang="en-US" sz="105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/>
                        <a:t>24</a:t>
                      </a:r>
                      <a:endParaRPr lang="ko-KR" altLang="en-US" sz="105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/>
                        <a:t>792</a:t>
                      </a:r>
                      <a:endParaRPr lang="ko-KR" altLang="en-US" sz="1050" b="1" dirty="0"/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1" dirty="0"/>
                        <a:t>이상치 보유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628405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defTabSz="144000" latinLnBrk="1"/>
                      <a:r>
                        <a:rPr lang="en-US" altLang="ko-KR" sz="1050" b="1" dirty="0"/>
                        <a:t>15-2</a:t>
                      </a:r>
                      <a:endParaRPr lang="ko-KR" altLang="en-US" sz="1050" b="1" dirty="0"/>
                    </a:p>
                  </a:txBody>
                  <a:tcPr marL="36000" marR="36000" marT="36000" marB="36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defTabSz="144000" latinLnBrk="1"/>
                      <a:r>
                        <a:rPr lang="en-US" altLang="ko-KR" sz="1050" b="1" dirty="0"/>
                        <a:t>2022-12-28 ~ 2023-08-22</a:t>
                      </a:r>
                      <a:endParaRPr lang="ko-KR" altLang="en-US" sz="1050" b="1" dirty="0"/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ko-KR" sz="105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24</a:t>
                      </a: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defTabSz="144000" latinLnBrk="1"/>
                      <a:r>
                        <a:rPr lang="en-US" altLang="ko-KR" sz="1050" b="1" dirty="0"/>
                        <a:t>784</a:t>
                      </a:r>
                      <a:endParaRPr lang="ko-KR" altLang="en-US" sz="1050" b="1" dirty="0"/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440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1" dirty="0"/>
                        <a:t>이상치 보유</a:t>
                      </a: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71841925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3FDB4598-8238-E833-3C45-6EF4D202B0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5928" y="2673494"/>
            <a:ext cx="5563705" cy="3600400"/>
          </a:xfrm>
          <a:prstGeom prst="rect">
            <a:avLst/>
          </a:prstGeom>
        </p:spPr>
      </p:pic>
      <p:sp>
        <p:nvSpPr>
          <p:cNvPr id="16" name="갈매기형 수장 16">
            <a:extLst>
              <a:ext uri="{FF2B5EF4-FFF2-40B4-BE49-F238E27FC236}">
                <a16:creationId xmlns:a16="http://schemas.microsoft.com/office/drawing/2014/main" id="{56352DEA-174F-4D4E-422A-E52B1AE6C243}"/>
              </a:ext>
            </a:extLst>
          </p:cNvPr>
          <p:cNvSpPr/>
          <p:nvPr/>
        </p:nvSpPr>
        <p:spPr>
          <a:xfrm>
            <a:off x="7282610" y="673645"/>
            <a:ext cx="1173588" cy="248720"/>
          </a:xfrm>
          <a:prstGeom prst="chevron">
            <a:avLst/>
          </a:prstGeom>
          <a:solidFill>
            <a:srgbClr val="F5BD06"/>
          </a:solidFill>
          <a:ln>
            <a:noFill/>
          </a:ln>
          <a:scene3d>
            <a:camera prst="orthographicFront">
              <a:rot lat="21420000" lon="0" rev="0"/>
            </a:camera>
            <a:lightRig rig="soft" dir="t"/>
          </a:scene3d>
          <a:sp3d extrusionH="16510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+mj-lt"/>
              </a:rPr>
              <a:t>Upsampling(Y)</a:t>
            </a:r>
            <a:endParaRPr lang="ko-KR" altLang="en-US" sz="10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7" name="갈매기형 수장 23">
            <a:extLst>
              <a:ext uri="{FF2B5EF4-FFF2-40B4-BE49-F238E27FC236}">
                <a16:creationId xmlns:a16="http://schemas.microsoft.com/office/drawing/2014/main" id="{164A78A6-04DE-2CB3-8577-7FFD0FB7D9AC}"/>
              </a:ext>
            </a:extLst>
          </p:cNvPr>
          <p:cNvSpPr/>
          <p:nvPr/>
        </p:nvSpPr>
        <p:spPr>
          <a:xfrm>
            <a:off x="8456198" y="673645"/>
            <a:ext cx="1173588" cy="248720"/>
          </a:xfrm>
          <a:prstGeom prst="chevron">
            <a:avLst/>
          </a:prstGeom>
          <a:solidFill>
            <a:schemeClr val="accent6">
              <a:lumMod val="75000"/>
            </a:schemeClr>
          </a:solidFill>
          <a:ln>
            <a:noFill/>
          </a:ln>
          <a:scene3d>
            <a:camera prst="orthographicFront">
              <a:rot lat="21420000" lon="0" rev="0"/>
            </a:camera>
            <a:lightRig rig="soft" dir="t"/>
          </a:scene3d>
          <a:sp3d extrusionH="16510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+mj-lt"/>
              </a:rPr>
              <a:t>Resampling(X)</a:t>
            </a:r>
            <a:endParaRPr lang="ko-KR" altLang="en-US" sz="10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8" name="갈매기형 수장 20">
            <a:extLst>
              <a:ext uri="{FF2B5EF4-FFF2-40B4-BE49-F238E27FC236}">
                <a16:creationId xmlns:a16="http://schemas.microsoft.com/office/drawing/2014/main" id="{17A3E77F-1974-DBF4-C4BB-6BD144AFDF5C}"/>
              </a:ext>
            </a:extLst>
          </p:cNvPr>
          <p:cNvSpPr/>
          <p:nvPr/>
        </p:nvSpPr>
        <p:spPr>
          <a:xfrm>
            <a:off x="9629786" y="673645"/>
            <a:ext cx="1173588" cy="248720"/>
          </a:xfrm>
          <a:prstGeom prst="chevron">
            <a:avLst/>
          </a:prstGeom>
          <a:solidFill>
            <a:schemeClr val="accent6">
              <a:lumMod val="75000"/>
            </a:schemeClr>
          </a:solidFill>
          <a:ln>
            <a:noFill/>
          </a:ln>
          <a:scene3d>
            <a:camera prst="orthographicFront">
              <a:rot lat="21420000" lon="0" rev="0"/>
            </a:camera>
            <a:lightRig rig="soft" dir="t"/>
          </a:scene3d>
          <a:sp3d extrusionH="16510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  <a:latin typeface="+mj-lt"/>
              </a:rPr>
              <a:t>InfluxDB</a:t>
            </a:r>
            <a:endParaRPr lang="ko-KR" altLang="en-US" sz="9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9" name="갈매기형 수장 19">
            <a:extLst>
              <a:ext uri="{FF2B5EF4-FFF2-40B4-BE49-F238E27FC236}">
                <a16:creationId xmlns:a16="http://schemas.microsoft.com/office/drawing/2014/main" id="{2C66CC21-667B-0BBB-2A2B-38BC5CD79DC1}"/>
              </a:ext>
            </a:extLst>
          </p:cNvPr>
          <p:cNvSpPr/>
          <p:nvPr/>
        </p:nvSpPr>
        <p:spPr>
          <a:xfrm>
            <a:off x="10803374" y="673645"/>
            <a:ext cx="1173588" cy="248720"/>
          </a:xfrm>
          <a:prstGeom prst="chevron">
            <a:avLst/>
          </a:prstGeom>
          <a:solidFill>
            <a:schemeClr val="accent6">
              <a:lumMod val="75000"/>
            </a:schemeClr>
          </a:solidFill>
          <a:ln>
            <a:noFill/>
          </a:ln>
          <a:scene3d>
            <a:camera prst="orthographicFront">
              <a:rot lat="21420000" lon="0" rev="0"/>
            </a:camera>
            <a:lightRig rig="soft" dir="t"/>
          </a:scene3d>
          <a:sp3d extrusionH="16510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+mj-lt"/>
              </a:rPr>
              <a:t>DeltaY</a:t>
            </a:r>
            <a:endParaRPr lang="ko-KR" altLang="en-US" sz="10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15866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1A042D-C80D-A5E9-0C79-5C0FE3C5D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진행사항 </a:t>
            </a:r>
            <a:r>
              <a:rPr lang="en-US" altLang="ko-KR" dirty="0"/>
              <a:t>- up</a:t>
            </a:r>
            <a:r>
              <a:rPr lang="ko-KR" altLang="en-US" dirty="0"/>
              <a:t> </a:t>
            </a:r>
            <a:r>
              <a:rPr lang="en-US" altLang="ko-KR" dirty="0"/>
              <a:t>sampling : Y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F42C976-744B-218E-8414-4FD2B0D2C0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Y_origin</a:t>
            </a:r>
            <a:r>
              <a:rPr lang="ko-KR" altLang="en-US" dirty="0"/>
              <a:t> </a:t>
            </a:r>
            <a:r>
              <a:rPr lang="en-US" altLang="ko-KR" dirty="0"/>
              <a:t>: growth API</a:t>
            </a:r>
            <a:r>
              <a:rPr lang="ko-KR" altLang="en-US" dirty="0"/>
              <a:t>에서 제공된 원본 데이터</a:t>
            </a:r>
            <a:endParaRPr lang="en-US" altLang="ko-KR" dirty="0"/>
          </a:p>
          <a:p>
            <a:r>
              <a:rPr lang="en-US" altLang="ko-KR" dirty="0"/>
              <a:t>15-1 : 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sz="1800" dirty="0"/>
          </a:p>
          <a:p>
            <a:endParaRPr lang="en-US" altLang="ko-KR" sz="900" dirty="0"/>
          </a:p>
          <a:p>
            <a:r>
              <a:rPr lang="en-US" altLang="ko-KR" dirty="0"/>
              <a:t>15-2 : 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C38892F-5665-1960-8609-2D2C5703BD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45EC4A9-FE6A-48EC-B998-4B7AD00BB17C}" type="slidenum">
              <a:rPr lang="ko-KR" altLang="en-US" smtClean="0"/>
              <a:pPr>
                <a:defRPr/>
              </a:pPr>
              <a:t>15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228246F-146F-F59E-F059-E5F5EF565E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528" y="1556792"/>
            <a:ext cx="3024336" cy="2549033"/>
          </a:xfrm>
          <a:prstGeom prst="rect">
            <a:avLst/>
          </a:prstGeom>
        </p:spPr>
      </p:pic>
      <p:sp>
        <p:nvSpPr>
          <p:cNvPr id="10" name="타원 9">
            <a:extLst>
              <a:ext uri="{FF2B5EF4-FFF2-40B4-BE49-F238E27FC236}">
                <a16:creationId xmlns:a16="http://schemas.microsoft.com/office/drawing/2014/main" id="{CA7524A9-77C5-2798-874F-132C4372324C}"/>
              </a:ext>
            </a:extLst>
          </p:cNvPr>
          <p:cNvSpPr/>
          <p:nvPr/>
        </p:nvSpPr>
        <p:spPr>
          <a:xfrm>
            <a:off x="3647728" y="2060848"/>
            <a:ext cx="122156" cy="434998"/>
          </a:xfrm>
          <a:prstGeom prst="ellipse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24623CF6-6136-82B6-92A2-E894BA0A25F4}"/>
              </a:ext>
            </a:extLst>
          </p:cNvPr>
          <p:cNvSpPr/>
          <p:nvPr/>
        </p:nvSpPr>
        <p:spPr>
          <a:xfrm>
            <a:off x="4282643" y="3042647"/>
            <a:ext cx="144016" cy="138116"/>
          </a:xfrm>
          <a:prstGeom prst="ellipse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16C07B48-A738-0F03-BD11-5B219E77AAA4}"/>
              </a:ext>
            </a:extLst>
          </p:cNvPr>
          <p:cNvSpPr/>
          <p:nvPr/>
        </p:nvSpPr>
        <p:spPr>
          <a:xfrm>
            <a:off x="3110744" y="2495846"/>
            <a:ext cx="222176" cy="213074"/>
          </a:xfrm>
          <a:prstGeom prst="ellipse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2986F206-A85C-9929-9967-2E4C939EBAE8}"/>
              </a:ext>
            </a:extLst>
          </p:cNvPr>
          <p:cNvSpPr txBox="1">
            <a:spLocks/>
          </p:cNvSpPr>
          <p:nvPr/>
        </p:nvSpPr>
        <p:spPr>
          <a:xfrm>
            <a:off x="7069509" y="1601686"/>
            <a:ext cx="4671143" cy="1728191"/>
          </a:xfrm>
          <a:prstGeom prst="rect">
            <a:avLst/>
          </a:prstGeom>
        </p:spPr>
        <p:txBody>
          <a:bodyPr vert="horz">
            <a:normAutofit fontScale="92500" lnSpcReduction="10000"/>
          </a:bodyPr>
          <a:lstStyle>
            <a:lvl1pPr marL="365760" indent="-256032" algn="l" rtl="0" eaLnBrk="1" latinLnBrk="1" hangingPunct="1">
              <a:lnSpc>
                <a:spcPct val="100000"/>
              </a:lnSpc>
              <a:spcBef>
                <a:spcPts val="1200"/>
              </a:spcBef>
              <a:buClrTx/>
              <a:buFont typeface="Georgia"/>
              <a:buChar char="•"/>
              <a:defRPr kumimoji="0" sz="2000" kern="1200" baseline="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함초롬바탕" panose="02030604000101010101" pitchFamily="18" charset="-127"/>
              </a:defRPr>
            </a:lvl1pPr>
            <a:lvl2pPr marL="540000" indent="-246888" algn="l" rtl="0" eaLnBrk="1" latinLnBrk="1" hangingPunct="1">
              <a:lnSpc>
                <a:spcPct val="100000"/>
              </a:lnSpc>
              <a:spcBef>
                <a:spcPts val="1200"/>
              </a:spcBef>
              <a:buClrTx/>
              <a:buFont typeface="Arial" panose="020B0604020202020204" pitchFamily="34" charset="0"/>
              <a:buChar char="•"/>
              <a:defRPr kumimoji="0" sz="1800" kern="1200" baseline="0">
                <a:solidFill>
                  <a:schemeClr val="tx2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함초롬바탕" panose="02030604000101010101" pitchFamily="18" charset="-127"/>
              </a:defRPr>
            </a:lvl2pPr>
            <a:lvl3pPr marL="720000" indent="-219456" algn="l" rtl="0" eaLnBrk="1" latinLnBrk="1" hangingPunct="1">
              <a:lnSpc>
                <a:spcPct val="100000"/>
              </a:lnSpc>
              <a:spcBef>
                <a:spcPts val="1200"/>
              </a:spcBef>
              <a:buClrTx/>
              <a:buFont typeface="Arial" panose="020B0604020202020204" pitchFamily="34" charset="0"/>
              <a:buChar char="•"/>
              <a:defRPr kumimoji="0" sz="1800" kern="1200" baseline="0">
                <a:solidFill>
                  <a:schemeClr val="tx2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함초롬바탕" panose="02030604000101010101" pitchFamily="18" charset="-127"/>
              </a:defRPr>
            </a:lvl3pPr>
            <a:lvl4pPr marL="900000" indent="-201168" algn="l" rtl="0" eaLnBrk="1" latinLnBrk="1" hangingPunct="1">
              <a:lnSpc>
                <a:spcPct val="100000"/>
              </a:lnSpc>
              <a:spcBef>
                <a:spcPts val="1200"/>
              </a:spcBef>
              <a:buClrTx/>
              <a:buFont typeface="Arial" panose="020B0604020202020204" pitchFamily="34" charset="0"/>
              <a:buChar char="•"/>
              <a:defRPr kumimoji="0" sz="1800" kern="1200" baseline="0">
                <a:solidFill>
                  <a:schemeClr val="tx2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함초롬바탕" panose="02030604000101010101" pitchFamily="18" charset="-127"/>
              </a:defRPr>
            </a:lvl4pPr>
            <a:lvl5pPr marL="1080000" indent="-182880" algn="l" rtl="0" eaLnBrk="1" latinLnBrk="1" hangingPunct="1">
              <a:lnSpc>
                <a:spcPct val="100000"/>
              </a:lnSpc>
              <a:spcBef>
                <a:spcPts val="1200"/>
              </a:spcBef>
              <a:buClrTx/>
              <a:buFont typeface="Arial" panose="020B0604020202020204" pitchFamily="34" charset="0"/>
              <a:buChar char="•"/>
              <a:defRPr kumimoji="0" sz="1800" kern="1200" baseline="0">
                <a:solidFill>
                  <a:schemeClr val="tx2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함초롬바탕" panose="02030604000101010101" pitchFamily="18" charset="-127"/>
              </a:defRPr>
            </a:lvl5pPr>
            <a:lvl6pPr marL="1609344" indent="-182880" algn="l" rtl="0" eaLnBrk="1" latinLnBrk="1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1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1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1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altLang="ko-KR" sz="1600" dirty="0"/>
              <a:t>6</a:t>
            </a:r>
            <a:r>
              <a:rPr lang="ko-KR" altLang="en-US" sz="1600" dirty="0"/>
              <a:t>월 </a:t>
            </a:r>
            <a:r>
              <a:rPr lang="en-US" altLang="ko-KR" sz="1600" dirty="0"/>
              <a:t>13</a:t>
            </a:r>
            <a:r>
              <a:rPr lang="ko-KR" altLang="en-US" sz="1600" dirty="0"/>
              <a:t>일 이상치 </a:t>
            </a:r>
            <a:r>
              <a:rPr lang="en-US" altLang="ko-KR" sz="1600" dirty="0">
                <a:solidFill>
                  <a:srgbClr val="FF0000"/>
                </a:solidFill>
              </a:rPr>
              <a:t>N/A </a:t>
            </a:r>
            <a:r>
              <a:rPr lang="ko-KR" altLang="en-US" sz="1600" dirty="0">
                <a:solidFill>
                  <a:srgbClr val="FF0000"/>
                </a:solidFill>
              </a:rPr>
              <a:t>변환 후</a:t>
            </a:r>
            <a:r>
              <a:rPr lang="ko-KR" altLang="en-US" sz="1600" dirty="0"/>
              <a:t> 재 보간 필요</a:t>
            </a:r>
            <a:r>
              <a:rPr lang="en-US" altLang="ko-KR" sz="1600" dirty="0"/>
              <a:t>.</a:t>
            </a:r>
          </a:p>
          <a:p>
            <a:pPr fontAlgn="auto">
              <a:spcAft>
                <a:spcPts val="0"/>
              </a:spcAft>
            </a:pPr>
            <a:r>
              <a:rPr lang="ko-KR" altLang="en-US" sz="1600" dirty="0"/>
              <a:t>이상치인 이유 </a:t>
            </a:r>
            <a:r>
              <a:rPr lang="en-US" altLang="ko-KR" sz="1600" dirty="0"/>
              <a:t>: </a:t>
            </a:r>
            <a:r>
              <a:rPr lang="ko-KR" altLang="en-US" sz="1600" dirty="0"/>
              <a:t>해당 구간이 실제 급성장 구간이었다면</a:t>
            </a:r>
            <a:r>
              <a:rPr lang="en-US" altLang="ko-KR" sz="1600" dirty="0"/>
              <a:t>, 15-2</a:t>
            </a:r>
            <a:r>
              <a:rPr lang="ko-KR" altLang="en-US" sz="1600" dirty="0"/>
              <a:t>에서도 급성장하는 추세가 관측되었어야함</a:t>
            </a:r>
            <a:r>
              <a:rPr lang="en-US" altLang="ko-KR" sz="1600" dirty="0"/>
              <a:t>.</a:t>
            </a:r>
          </a:p>
          <a:p>
            <a:pPr fontAlgn="auto">
              <a:spcAft>
                <a:spcPts val="0"/>
              </a:spcAft>
            </a:pPr>
            <a:r>
              <a:rPr lang="en-US" altLang="ko-KR" sz="1600" dirty="0"/>
              <a:t>15-1</a:t>
            </a:r>
            <a:r>
              <a:rPr lang="ko-KR" altLang="en-US" sz="1600" dirty="0"/>
              <a:t>에서 </a:t>
            </a:r>
            <a:r>
              <a:rPr lang="en-US" altLang="ko-KR" sz="1600" dirty="0"/>
              <a:t>sample 3</a:t>
            </a:r>
            <a:r>
              <a:rPr lang="ko-KR" altLang="en-US" sz="1600" dirty="0"/>
              <a:t>은 </a:t>
            </a:r>
            <a:r>
              <a:rPr lang="ko-KR" altLang="en-US" sz="1600" dirty="0">
                <a:solidFill>
                  <a:srgbClr val="FF0000"/>
                </a:solidFill>
              </a:rPr>
              <a:t>전체 삭제</a:t>
            </a:r>
            <a:r>
              <a:rPr lang="en-US" altLang="ko-KR" sz="1600" dirty="0"/>
              <a:t>, sample 8</a:t>
            </a:r>
            <a:r>
              <a:rPr lang="ko-KR" altLang="en-US" sz="1600" dirty="0"/>
              <a:t>은 마지막 값 </a:t>
            </a:r>
            <a:r>
              <a:rPr lang="ko-KR" altLang="en-US" sz="1600" dirty="0">
                <a:solidFill>
                  <a:srgbClr val="FF0000"/>
                </a:solidFill>
              </a:rPr>
              <a:t>제거 후</a:t>
            </a:r>
            <a:r>
              <a:rPr lang="ko-KR" altLang="en-US" sz="1600" dirty="0"/>
              <a:t> 재 보간 필요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69994395-8D21-58F1-9D9B-708FE8D319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8828" y="1516171"/>
            <a:ext cx="1719516" cy="1280304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471B7363-D1E6-8B13-9EAF-B107F924C6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8828" y="2816737"/>
            <a:ext cx="1710732" cy="1289088"/>
          </a:xfrm>
          <a:prstGeom prst="rect">
            <a:avLst/>
          </a:prstGeom>
        </p:spPr>
      </p:pic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493FAF00-BD53-88F5-2590-2A7114A115B1}"/>
              </a:ext>
            </a:extLst>
          </p:cNvPr>
          <p:cNvCxnSpPr>
            <a:stCxn id="13" idx="6"/>
            <a:endCxn id="16" idx="1"/>
          </p:cNvCxnSpPr>
          <p:nvPr/>
        </p:nvCxnSpPr>
        <p:spPr>
          <a:xfrm flipV="1">
            <a:off x="3332920" y="2156323"/>
            <a:ext cx="1975908" cy="44606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18072779-ECA4-A60F-33E4-407E42851215}"/>
              </a:ext>
            </a:extLst>
          </p:cNvPr>
          <p:cNvCxnSpPr>
            <a:cxnSpLocks/>
            <a:stCxn id="12" idx="6"/>
            <a:endCxn id="18" idx="1"/>
          </p:cNvCxnSpPr>
          <p:nvPr/>
        </p:nvCxnSpPr>
        <p:spPr>
          <a:xfrm>
            <a:off x="4426659" y="3111705"/>
            <a:ext cx="882169" cy="34957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그림 24">
            <a:extLst>
              <a:ext uri="{FF2B5EF4-FFF2-40B4-BE49-F238E27FC236}">
                <a16:creationId xmlns:a16="http://schemas.microsoft.com/office/drawing/2014/main" id="{25FB9CAB-B366-DBCF-DD58-D0AD10B64D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3245" y="4102801"/>
            <a:ext cx="3019350" cy="2590042"/>
          </a:xfrm>
          <a:prstGeom prst="rect">
            <a:avLst/>
          </a:prstGeom>
        </p:spPr>
      </p:pic>
      <p:sp>
        <p:nvSpPr>
          <p:cNvPr id="26" name="내용 개체 틀 2">
            <a:extLst>
              <a:ext uri="{FF2B5EF4-FFF2-40B4-BE49-F238E27FC236}">
                <a16:creationId xmlns:a16="http://schemas.microsoft.com/office/drawing/2014/main" id="{FCFBD4DD-FCEE-EC65-EB76-9A8B8C2D581E}"/>
              </a:ext>
            </a:extLst>
          </p:cNvPr>
          <p:cNvSpPr txBox="1">
            <a:spLocks/>
          </p:cNvSpPr>
          <p:nvPr/>
        </p:nvSpPr>
        <p:spPr>
          <a:xfrm>
            <a:off x="7071556" y="4221089"/>
            <a:ext cx="4813223" cy="2235198"/>
          </a:xfrm>
          <a:prstGeom prst="rect">
            <a:avLst/>
          </a:prstGeom>
        </p:spPr>
        <p:txBody>
          <a:bodyPr vert="horz">
            <a:normAutofit lnSpcReduction="10000"/>
          </a:bodyPr>
          <a:lstStyle>
            <a:lvl1pPr marL="365760" indent="-256032" algn="l" rtl="0" eaLnBrk="1" latinLnBrk="1" hangingPunct="1">
              <a:lnSpc>
                <a:spcPct val="100000"/>
              </a:lnSpc>
              <a:spcBef>
                <a:spcPts val="1200"/>
              </a:spcBef>
              <a:buClrTx/>
              <a:buFont typeface="Georgia"/>
              <a:buChar char="•"/>
              <a:defRPr kumimoji="0" sz="2000" kern="1200" baseline="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함초롬바탕" panose="02030604000101010101" pitchFamily="18" charset="-127"/>
              </a:defRPr>
            </a:lvl1pPr>
            <a:lvl2pPr marL="540000" indent="-246888" algn="l" rtl="0" eaLnBrk="1" latinLnBrk="1" hangingPunct="1">
              <a:lnSpc>
                <a:spcPct val="100000"/>
              </a:lnSpc>
              <a:spcBef>
                <a:spcPts val="1200"/>
              </a:spcBef>
              <a:buClrTx/>
              <a:buFont typeface="Arial" panose="020B0604020202020204" pitchFamily="34" charset="0"/>
              <a:buChar char="•"/>
              <a:defRPr kumimoji="0" sz="1800" kern="1200" baseline="0">
                <a:solidFill>
                  <a:schemeClr val="tx2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함초롬바탕" panose="02030604000101010101" pitchFamily="18" charset="-127"/>
              </a:defRPr>
            </a:lvl2pPr>
            <a:lvl3pPr marL="720000" indent="-219456" algn="l" rtl="0" eaLnBrk="1" latinLnBrk="1" hangingPunct="1">
              <a:lnSpc>
                <a:spcPct val="100000"/>
              </a:lnSpc>
              <a:spcBef>
                <a:spcPts val="1200"/>
              </a:spcBef>
              <a:buClrTx/>
              <a:buFont typeface="Arial" panose="020B0604020202020204" pitchFamily="34" charset="0"/>
              <a:buChar char="•"/>
              <a:defRPr kumimoji="0" sz="1800" kern="1200" baseline="0">
                <a:solidFill>
                  <a:schemeClr val="tx2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함초롬바탕" panose="02030604000101010101" pitchFamily="18" charset="-127"/>
              </a:defRPr>
            </a:lvl3pPr>
            <a:lvl4pPr marL="900000" indent="-201168" algn="l" rtl="0" eaLnBrk="1" latinLnBrk="1" hangingPunct="1">
              <a:lnSpc>
                <a:spcPct val="100000"/>
              </a:lnSpc>
              <a:spcBef>
                <a:spcPts val="1200"/>
              </a:spcBef>
              <a:buClrTx/>
              <a:buFont typeface="Arial" panose="020B0604020202020204" pitchFamily="34" charset="0"/>
              <a:buChar char="•"/>
              <a:defRPr kumimoji="0" sz="1800" kern="1200" baseline="0">
                <a:solidFill>
                  <a:schemeClr val="tx2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함초롬바탕" panose="02030604000101010101" pitchFamily="18" charset="-127"/>
              </a:defRPr>
            </a:lvl4pPr>
            <a:lvl5pPr marL="1080000" indent="-182880" algn="l" rtl="0" eaLnBrk="1" latinLnBrk="1" hangingPunct="1">
              <a:lnSpc>
                <a:spcPct val="100000"/>
              </a:lnSpc>
              <a:spcBef>
                <a:spcPts val="1200"/>
              </a:spcBef>
              <a:buClrTx/>
              <a:buFont typeface="Arial" panose="020B0604020202020204" pitchFamily="34" charset="0"/>
              <a:buChar char="•"/>
              <a:defRPr kumimoji="0" sz="1800" kern="1200" baseline="0">
                <a:solidFill>
                  <a:schemeClr val="tx2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함초롬바탕" panose="02030604000101010101" pitchFamily="18" charset="-127"/>
              </a:defRPr>
            </a:lvl5pPr>
            <a:lvl6pPr marL="1609344" indent="-182880" algn="l" rtl="0" eaLnBrk="1" latinLnBrk="1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1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1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1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altLang="ko-KR" sz="1600" dirty="0"/>
              <a:t>sample 7</a:t>
            </a:r>
            <a:r>
              <a:rPr lang="ko-KR" altLang="en-US" sz="1600" dirty="0"/>
              <a:t>은 </a:t>
            </a:r>
            <a:r>
              <a:rPr lang="ko-KR" altLang="en-US" sz="1600" dirty="0">
                <a:solidFill>
                  <a:srgbClr val="FF0000"/>
                </a:solidFill>
              </a:rPr>
              <a:t>전체 삭제</a:t>
            </a:r>
            <a:r>
              <a:rPr lang="en-US" altLang="ko-KR" sz="1600" dirty="0"/>
              <a:t>, sample 11</a:t>
            </a:r>
            <a:r>
              <a:rPr lang="ko-KR" altLang="en-US" sz="1600" dirty="0"/>
              <a:t>은 </a:t>
            </a:r>
            <a:r>
              <a:rPr lang="ko-KR" altLang="en-US" sz="1600" dirty="0" err="1"/>
              <a:t>꺽이는값</a:t>
            </a:r>
            <a:r>
              <a:rPr lang="ko-KR" altLang="en-US" sz="1600" dirty="0"/>
              <a:t> </a:t>
            </a:r>
            <a:r>
              <a:rPr lang="en-US" altLang="ko-KR" sz="1600" dirty="0"/>
              <a:t>(</a:t>
            </a:r>
            <a:r>
              <a:rPr lang="ko-KR" altLang="en-US" sz="1600" dirty="0"/>
              <a:t>약 </a:t>
            </a:r>
            <a:r>
              <a:rPr lang="en-US" altLang="ko-KR" sz="1600" dirty="0"/>
              <a:t>3</a:t>
            </a:r>
            <a:r>
              <a:rPr lang="ko-KR" altLang="en-US" sz="1600" dirty="0"/>
              <a:t>주치</a:t>
            </a:r>
            <a:r>
              <a:rPr lang="en-US" altLang="ko-KR" sz="1600" dirty="0"/>
              <a:t>)</a:t>
            </a:r>
            <a:r>
              <a:rPr lang="en-US" altLang="ko-KR" sz="1600" dirty="0">
                <a:solidFill>
                  <a:srgbClr val="FF0000"/>
                </a:solidFill>
              </a:rPr>
              <a:t> N/A </a:t>
            </a:r>
            <a:r>
              <a:rPr lang="ko-KR" altLang="en-US" sz="1600" dirty="0">
                <a:solidFill>
                  <a:srgbClr val="FF0000"/>
                </a:solidFill>
              </a:rPr>
              <a:t>변환 후</a:t>
            </a:r>
            <a:r>
              <a:rPr lang="ko-KR" altLang="en-US" sz="1600" dirty="0"/>
              <a:t> 재 보간 필요</a:t>
            </a:r>
            <a:r>
              <a:rPr lang="en-US" altLang="ko-KR" sz="1600" dirty="0"/>
              <a:t>.</a:t>
            </a:r>
          </a:p>
          <a:p>
            <a:pPr fontAlgn="auto">
              <a:spcAft>
                <a:spcPts val="0"/>
              </a:spcAft>
            </a:pPr>
            <a:r>
              <a:rPr lang="en-US" altLang="ko-KR" sz="1600" dirty="0"/>
              <a:t>sample</a:t>
            </a:r>
            <a:r>
              <a:rPr lang="ko-KR" altLang="en-US" sz="1600" dirty="0"/>
              <a:t> </a:t>
            </a:r>
            <a:r>
              <a:rPr lang="en-US" altLang="ko-KR" sz="1600" dirty="0"/>
              <a:t>18</a:t>
            </a:r>
            <a:r>
              <a:rPr lang="ko-KR" altLang="en-US" sz="1600" dirty="0"/>
              <a:t>은 </a:t>
            </a:r>
            <a:r>
              <a:rPr lang="en-US" altLang="ko-KR" sz="1600" dirty="0"/>
              <a:t>5</a:t>
            </a:r>
            <a:r>
              <a:rPr lang="ko-KR" altLang="en-US" sz="1600" dirty="0"/>
              <a:t>월 </a:t>
            </a:r>
            <a:r>
              <a:rPr lang="en-US" altLang="ko-KR" sz="1600" dirty="0"/>
              <a:t>20</a:t>
            </a:r>
            <a:r>
              <a:rPr lang="ko-KR" altLang="en-US" sz="1600" dirty="0"/>
              <a:t>일부터 결측 값이 존재하므로 </a:t>
            </a:r>
            <a:r>
              <a:rPr lang="ko-KR" altLang="en-US" sz="1600" dirty="0">
                <a:solidFill>
                  <a:srgbClr val="FF0000"/>
                </a:solidFill>
              </a:rPr>
              <a:t>결측 값 제거</a:t>
            </a:r>
            <a:r>
              <a:rPr lang="ko-KR" altLang="en-US" sz="1600" dirty="0"/>
              <a:t> 필요</a:t>
            </a:r>
            <a:r>
              <a:rPr lang="en-US" altLang="ko-KR" sz="1600" dirty="0"/>
              <a:t>. sample3</a:t>
            </a:r>
            <a:r>
              <a:rPr lang="ko-KR" altLang="en-US" sz="1600" dirty="0"/>
              <a:t>은 </a:t>
            </a:r>
            <a:r>
              <a:rPr lang="en-US" altLang="ko-KR" sz="1600" dirty="0"/>
              <a:t>3</a:t>
            </a:r>
            <a:r>
              <a:rPr lang="ko-KR" altLang="en-US" sz="1600" dirty="0"/>
              <a:t>월 </a:t>
            </a:r>
            <a:r>
              <a:rPr lang="en-US" altLang="ko-KR" sz="1600" dirty="0"/>
              <a:t>21</a:t>
            </a:r>
            <a:r>
              <a:rPr lang="ko-KR" altLang="en-US" sz="1600" dirty="0"/>
              <a:t>일 부터 결측 값이 존재하므로 </a:t>
            </a:r>
            <a:r>
              <a:rPr lang="ko-KR" altLang="en-US" sz="1600" dirty="0">
                <a:solidFill>
                  <a:srgbClr val="FF0000"/>
                </a:solidFill>
              </a:rPr>
              <a:t>결측 값 제거</a:t>
            </a:r>
            <a:r>
              <a:rPr lang="ko-KR" altLang="en-US" sz="1600" dirty="0"/>
              <a:t> 필요</a:t>
            </a:r>
            <a:r>
              <a:rPr lang="en-US" altLang="ko-KR" sz="1600" dirty="0"/>
              <a:t>. </a:t>
            </a:r>
          </a:p>
          <a:p>
            <a:pPr fontAlgn="auto">
              <a:spcAft>
                <a:spcPts val="0"/>
              </a:spcAft>
            </a:pPr>
            <a:endParaRPr lang="en-US" altLang="ko-KR" sz="1600" dirty="0"/>
          </a:p>
          <a:p>
            <a:pPr fontAlgn="auto">
              <a:spcAft>
                <a:spcPts val="0"/>
              </a:spcAft>
            </a:pPr>
            <a:r>
              <a:rPr lang="ko-KR" altLang="en-US" sz="1600" dirty="0"/>
              <a:t>식물 길이의 성장이므로</a:t>
            </a:r>
            <a:r>
              <a:rPr lang="en-US" altLang="ko-KR" sz="1600" dirty="0"/>
              <a:t>, </a:t>
            </a:r>
            <a:r>
              <a:rPr lang="ko-KR" altLang="en-US" sz="1600" dirty="0"/>
              <a:t>선형 </a:t>
            </a:r>
            <a:r>
              <a:rPr lang="ko-KR" altLang="en-US" sz="1600" dirty="0" err="1"/>
              <a:t>보간을</a:t>
            </a:r>
            <a:r>
              <a:rPr lang="ko-KR" altLang="en-US" sz="1600" dirty="0"/>
              <a:t> 사용 예정</a:t>
            </a: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76EEEA13-9D04-7EC2-557C-B3E026E946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3773" y="4152114"/>
            <a:ext cx="1735736" cy="1289088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977CE531-3498-3850-B97F-E74DA8762A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38032" y="5487491"/>
            <a:ext cx="1733524" cy="1297932"/>
          </a:xfrm>
          <a:prstGeom prst="rect">
            <a:avLst/>
          </a:prstGeom>
        </p:spPr>
      </p:pic>
      <p:sp>
        <p:nvSpPr>
          <p:cNvPr id="31" name="타원 30">
            <a:extLst>
              <a:ext uri="{FF2B5EF4-FFF2-40B4-BE49-F238E27FC236}">
                <a16:creationId xmlns:a16="http://schemas.microsoft.com/office/drawing/2014/main" id="{E095AB71-0296-7912-3D1C-8F9ACDB0BC7C}"/>
              </a:ext>
            </a:extLst>
          </p:cNvPr>
          <p:cNvSpPr/>
          <p:nvPr/>
        </p:nvSpPr>
        <p:spPr>
          <a:xfrm>
            <a:off x="2456482" y="5334665"/>
            <a:ext cx="283179" cy="271578"/>
          </a:xfrm>
          <a:prstGeom prst="ellipse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161848A0-B172-BD3B-7F31-615751CBD618}"/>
              </a:ext>
            </a:extLst>
          </p:cNvPr>
          <p:cNvSpPr/>
          <p:nvPr/>
        </p:nvSpPr>
        <p:spPr>
          <a:xfrm>
            <a:off x="3215327" y="4902515"/>
            <a:ext cx="283179" cy="271578"/>
          </a:xfrm>
          <a:prstGeom prst="ellipse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ED5D0F38-A6EB-258F-41FA-E6A876933FE4}"/>
              </a:ext>
            </a:extLst>
          </p:cNvPr>
          <p:cNvCxnSpPr>
            <a:cxnSpLocks/>
            <a:stCxn id="32" idx="6"/>
            <a:endCxn id="30" idx="1"/>
          </p:cNvCxnSpPr>
          <p:nvPr/>
        </p:nvCxnSpPr>
        <p:spPr>
          <a:xfrm>
            <a:off x="3498506" y="5038304"/>
            <a:ext cx="1839526" cy="109815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F6A315A3-7A4D-44D1-397D-CFE09222F8DF}"/>
              </a:ext>
            </a:extLst>
          </p:cNvPr>
          <p:cNvCxnSpPr>
            <a:cxnSpLocks/>
            <a:stCxn id="31" idx="6"/>
            <a:endCxn id="28" idx="1"/>
          </p:cNvCxnSpPr>
          <p:nvPr/>
        </p:nvCxnSpPr>
        <p:spPr>
          <a:xfrm flipV="1">
            <a:off x="2739661" y="4796658"/>
            <a:ext cx="2594112" cy="67379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갈매기형 수장 16">
            <a:extLst>
              <a:ext uri="{FF2B5EF4-FFF2-40B4-BE49-F238E27FC236}">
                <a16:creationId xmlns:a16="http://schemas.microsoft.com/office/drawing/2014/main" id="{7F3D3FBC-203E-A57D-6175-DE5875CF6288}"/>
              </a:ext>
            </a:extLst>
          </p:cNvPr>
          <p:cNvSpPr/>
          <p:nvPr/>
        </p:nvSpPr>
        <p:spPr>
          <a:xfrm>
            <a:off x="7282610" y="673645"/>
            <a:ext cx="1173588" cy="248720"/>
          </a:xfrm>
          <a:prstGeom prst="chevron">
            <a:avLst/>
          </a:prstGeom>
          <a:solidFill>
            <a:srgbClr val="F5BD06"/>
          </a:solidFill>
          <a:ln>
            <a:noFill/>
          </a:ln>
          <a:scene3d>
            <a:camera prst="orthographicFront">
              <a:rot lat="21420000" lon="0" rev="0"/>
            </a:camera>
            <a:lightRig rig="soft" dir="t"/>
          </a:scene3d>
          <a:sp3d extrusionH="16510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+mj-lt"/>
              </a:rPr>
              <a:t>Upsampling(Y)</a:t>
            </a:r>
            <a:endParaRPr lang="ko-KR" altLang="en-US" sz="10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3" name="갈매기형 수장 23">
            <a:extLst>
              <a:ext uri="{FF2B5EF4-FFF2-40B4-BE49-F238E27FC236}">
                <a16:creationId xmlns:a16="http://schemas.microsoft.com/office/drawing/2014/main" id="{348667B0-D3E9-A4CF-C34C-029F79F2BF06}"/>
              </a:ext>
            </a:extLst>
          </p:cNvPr>
          <p:cNvSpPr/>
          <p:nvPr/>
        </p:nvSpPr>
        <p:spPr>
          <a:xfrm>
            <a:off x="8456198" y="673645"/>
            <a:ext cx="1173588" cy="248720"/>
          </a:xfrm>
          <a:prstGeom prst="chevron">
            <a:avLst/>
          </a:prstGeom>
          <a:solidFill>
            <a:schemeClr val="accent6">
              <a:lumMod val="75000"/>
            </a:schemeClr>
          </a:solidFill>
          <a:ln>
            <a:noFill/>
          </a:ln>
          <a:scene3d>
            <a:camera prst="orthographicFront">
              <a:rot lat="21420000" lon="0" rev="0"/>
            </a:camera>
            <a:lightRig rig="soft" dir="t"/>
          </a:scene3d>
          <a:sp3d extrusionH="16510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+mj-lt"/>
              </a:rPr>
              <a:t>Resampling(X)</a:t>
            </a:r>
            <a:endParaRPr lang="ko-KR" altLang="en-US" sz="10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4" name="갈매기형 수장 20">
            <a:extLst>
              <a:ext uri="{FF2B5EF4-FFF2-40B4-BE49-F238E27FC236}">
                <a16:creationId xmlns:a16="http://schemas.microsoft.com/office/drawing/2014/main" id="{3CFAC33C-EA23-AB01-B357-8EE105270F72}"/>
              </a:ext>
            </a:extLst>
          </p:cNvPr>
          <p:cNvSpPr/>
          <p:nvPr/>
        </p:nvSpPr>
        <p:spPr>
          <a:xfrm>
            <a:off x="9629786" y="673645"/>
            <a:ext cx="1173588" cy="248720"/>
          </a:xfrm>
          <a:prstGeom prst="chevron">
            <a:avLst/>
          </a:prstGeom>
          <a:solidFill>
            <a:schemeClr val="accent6">
              <a:lumMod val="75000"/>
            </a:schemeClr>
          </a:solidFill>
          <a:ln>
            <a:noFill/>
          </a:ln>
          <a:scene3d>
            <a:camera prst="orthographicFront">
              <a:rot lat="21420000" lon="0" rev="0"/>
            </a:camera>
            <a:lightRig rig="soft" dir="t"/>
          </a:scene3d>
          <a:sp3d extrusionH="16510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  <a:latin typeface="+mj-lt"/>
              </a:rPr>
              <a:t>InfluxDB</a:t>
            </a:r>
            <a:endParaRPr lang="ko-KR" altLang="en-US" sz="9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7" name="갈매기형 수장 19">
            <a:extLst>
              <a:ext uri="{FF2B5EF4-FFF2-40B4-BE49-F238E27FC236}">
                <a16:creationId xmlns:a16="http://schemas.microsoft.com/office/drawing/2014/main" id="{073A2848-0D4A-6111-1E83-8888A3D53A82}"/>
              </a:ext>
            </a:extLst>
          </p:cNvPr>
          <p:cNvSpPr/>
          <p:nvPr/>
        </p:nvSpPr>
        <p:spPr>
          <a:xfrm>
            <a:off x="10803374" y="673645"/>
            <a:ext cx="1173588" cy="248720"/>
          </a:xfrm>
          <a:prstGeom prst="chevron">
            <a:avLst/>
          </a:prstGeom>
          <a:solidFill>
            <a:schemeClr val="accent6">
              <a:lumMod val="75000"/>
            </a:schemeClr>
          </a:solidFill>
          <a:ln>
            <a:noFill/>
          </a:ln>
          <a:scene3d>
            <a:camera prst="orthographicFront">
              <a:rot lat="21420000" lon="0" rev="0"/>
            </a:camera>
            <a:lightRig rig="soft" dir="t"/>
          </a:scene3d>
          <a:sp3d extrusionH="16510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+mj-lt"/>
              </a:rPr>
              <a:t>DeltaY</a:t>
            </a:r>
            <a:endParaRPr lang="ko-KR" altLang="en-US" sz="10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615100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그림 43">
            <a:extLst>
              <a:ext uri="{FF2B5EF4-FFF2-40B4-BE49-F238E27FC236}">
                <a16:creationId xmlns:a16="http://schemas.microsoft.com/office/drawing/2014/main" id="{565B7E0E-294B-769B-DC38-C4ECB262AB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6360" y="6427953"/>
            <a:ext cx="2780869" cy="333422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461A042D-C80D-A5E9-0C79-5C0FE3C5D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진행사항 </a:t>
            </a:r>
            <a:r>
              <a:rPr lang="en-US" altLang="ko-KR" dirty="0"/>
              <a:t>- up</a:t>
            </a:r>
            <a:r>
              <a:rPr lang="ko-KR" altLang="en-US" dirty="0"/>
              <a:t> </a:t>
            </a:r>
            <a:r>
              <a:rPr lang="en-US" altLang="ko-KR" dirty="0"/>
              <a:t>sampling : Y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F42C976-744B-218E-8414-4FD2B0D2C0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Y_interpolation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이상치 제거 후 선형보간</a:t>
            </a:r>
            <a:r>
              <a:rPr lang="en-US" altLang="ko-KR" dirty="0"/>
              <a:t>(1</a:t>
            </a:r>
            <a:r>
              <a:rPr lang="ko-KR" altLang="en-US" dirty="0"/>
              <a:t>분 간격</a:t>
            </a:r>
            <a:r>
              <a:rPr lang="en-US" altLang="ko-KR" dirty="0"/>
              <a:t>)</a:t>
            </a:r>
            <a:r>
              <a:rPr lang="ko-KR" altLang="en-US" dirty="0"/>
              <a:t> 적용 </a:t>
            </a:r>
            <a:endParaRPr lang="en-US" altLang="ko-KR" dirty="0"/>
          </a:p>
          <a:p>
            <a:r>
              <a:rPr lang="en-US" altLang="ko-KR" dirty="0"/>
              <a:t>15-1 : 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sz="1800" dirty="0"/>
          </a:p>
          <a:p>
            <a:endParaRPr lang="en-US" altLang="ko-KR" sz="900" dirty="0"/>
          </a:p>
          <a:p>
            <a:r>
              <a:rPr lang="en-US" altLang="ko-KR" dirty="0"/>
              <a:t>15-2 : 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C38892F-5665-1960-8609-2D2C5703BD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45EC4A9-FE6A-48EC-B998-4B7AD00BB17C}" type="slidenum">
              <a:rPr lang="ko-KR" altLang="en-US" smtClean="0"/>
              <a:pPr>
                <a:defRPr/>
              </a:pPr>
              <a:t>16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228246F-146F-F59E-F059-E5F5EF565E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7528" y="1556792"/>
            <a:ext cx="3024336" cy="2549033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25FB9CAB-B366-DBCF-DD58-D0AD10B64D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3245" y="4102801"/>
            <a:ext cx="3019350" cy="259004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54A932D-31F7-2905-5149-26AB8C84BA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3148" y="1556792"/>
            <a:ext cx="2674162" cy="1944216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0AE7CB4F-90DD-D44E-286E-A47198B9CF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59895" y="4111407"/>
            <a:ext cx="2746171" cy="1990442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E7B93855-E3C0-0D03-996D-E221342014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45509" y="1533679"/>
            <a:ext cx="2749539" cy="1990442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F97B4E24-763E-11EF-8FF3-847FED8149D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45508" y="4111407"/>
            <a:ext cx="2781651" cy="1990442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E65B486C-4EC0-887B-F956-94D056F964BD}"/>
              </a:ext>
            </a:extLst>
          </p:cNvPr>
          <p:cNvSpPr txBox="1"/>
          <p:nvPr/>
        </p:nvSpPr>
        <p:spPr>
          <a:xfrm>
            <a:off x="2576836" y="6225332"/>
            <a:ext cx="15121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latin typeface="+mj-lt"/>
              </a:rPr>
              <a:t>origin</a:t>
            </a:r>
            <a:endParaRPr lang="ko-KR" altLang="en-US" dirty="0">
              <a:latin typeface="+mj-lt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97AD8EA-C732-22D3-B431-3A6DDC6CB3F0}"/>
              </a:ext>
            </a:extLst>
          </p:cNvPr>
          <p:cNvSpPr txBox="1"/>
          <p:nvPr/>
        </p:nvSpPr>
        <p:spPr>
          <a:xfrm>
            <a:off x="5626039" y="6215265"/>
            <a:ext cx="19360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latin typeface="+mj-lt"/>
              </a:rPr>
              <a:t>remove outlier</a:t>
            </a:r>
            <a:endParaRPr lang="ko-KR" altLang="en-US" dirty="0">
              <a:latin typeface="+mj-lt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5CB54B5-04A4-6691-2A2C-F192CB09FF70}"/>
              </a:ext>
            </a:extLst>
          </p:cNvPr>
          <p:cNvSpPr txBox="1"/>
          <p:nvPr/>
        </p:nvSpPr>
        <p:spPr>
          <a:xfrm>
            <a:off x="8837862" y="6225332"/>
            <a:ext cx="19360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latin typeface="+mj-lt"/>
              </a:rPr>
              <a:t>upsampling_y</a:t>
            </a:r>
            <a:endParaRPr lang="ko-KR" altLang="en-US" dirty="0">
              <a:latin typeface="+mj-lt"/>
            </a:endParaRPr>
          </a:p>
        </p:txBody>
      </p:sp>
      <p:sp>
        <p:nvSpPr>
          <p:cNvPr id="14" name="갈매기형 수장 16">
            <a:extLst>
              <a:ext uri="{FF2B5EF4-FFF2-40B4-BE49-F238E27FC236}">
                <a16:creationId xmlns:a16="http://schemas.microsoft.com/office/drawing/2014/main" id="{50C44E38-E44D-BD45-A7DD-60A508F892FF}"/>
              </a:ext>
            </a:extLst>
          </p:cNvPr>
          <p:cNvSpPr/>
          <p:nvPr/>
        </p:nvSpPr>
        <p:spPr>
          <a:xfrm>
            <a:off x="7282610" y="673645"/>
            <a:ext cx="1173588" cy="248720"/>
          </a:xfrm>
          <a:prstGeom prst="chevron">
            <a:avLst/>
          </a:prstGeom>
          <a:solidFill>
            <a:srgbClr val="F5BD06"/>
          </a:solidFill>
          <a:ln>
            <a:noFill/>
          </a:ln>
          <a:scene3d>
            <a:camera prst="orthographicFront">
              <a:rot lat="21420000" lon="0" rev="0"/>
            </a:camera>
            <a:lightRig rig="soft" dir="t"/>
          </a:scene3d>
          <a:sp3d extrusionH="16510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+mj-lt"/>
              </a:rPr>
              <a:t>Upsampling(Y)</a:t>
            </a:r>
            <a:endParaRPr lang="ko-KR" altLang="en-US" sz="10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6" name="갈매기형 수장 23">
            <a:extLst>
              <a:ext uri="{FF2B5EF4-FFF2-40B4-BE49-F238E27FC236}">
                <a16:creationId xmlns:a16="http://schemas.microsoft.com/office/drawing/2014/main" id="{86E9512F-0697-77B9-D0DB-17454244DC9B}"/>
              </a:ext>
            </a:extLst>
          </p:cNvPr>
          <p:cNvSpPr/>
          <p:nvPr/>
        </p:nvSpPr>
        <p:spPr>
          <a:xfrm>
            <a:off x="8456198" y="673645"/>
            <a:ext cx="1173588" cy="248720"/>
          </a:xfrm>
          <a:prstGeom prst="chevron">
            <a:avLst/>
          </a:prstGeom>
          <a:solidFill>
            <a:schemeClr val="accent6">
              <a:lumMod val="75000"/>
            </a:schemeClr>
          </a:solidFill>
          <a:ln>
            <a:noFill/>
          </a:ln>
          <a:scene3d>
            <a:camera prst="orthographicFront">
              <a:rot lat="21420000" lon="0" rev="0"/>
            </a:camera>
            <a:lightRig rig="soft" dir="t"/>
          </a:scene3d>
          <a:sp3d extrusionH="16510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+mj-lt"/>
              </a:rPr>
              <a:t>Resampling(X)</a:t>
            </a:r>
            <a:endParaRPr lang="ko-KR" altLang="en-US" sz="10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7" name="갈매기형 수장 20">
            <a:extLst>
              <a:ext uri="{FF2B5EF4-FFF2-40B4-BE49-F238E27FC236}">
                <a16:creationId xmlns:a16="http://schemas.microsoft.com/office/drawing/2014/main" id="{1FF6D2E3-6EE3-1BE3-CD7F-DAD87EF11E46}"/>
              </a:ext>
            </a:extLst>
          </p:cNvPr>
          <p:cNvSpPr/>
          <p:nvPr/>
        </p:nvSpPr>
        <p:spPr>
          <a:xfrm>
            <a:off x="9629786" y="673645"/>
            <a:ext cx="1173588" cy="248720"/>
          </a:xfrm>
          <a:prstGeom prst="chevron">
            <a:avLst/>
          </a:prstGeom>
          <a:solidFill>
            <a:schemeClr val="accent6">
              <a:lumMod val="75000"/>
            </a:schemeClr>
          </a:solidFill>
          <a:ln>
            <a:noFill/>
          </a:ln>
          <a:scene3d>
            <a:camera prst="orthographicFront">
              <a:rot lat="21420000" lon="0" rev="0"/>
            </a:camera>
            <a:lightRig rig="soft" dir="t"/>
          </a:scene3d>
          <a:sp3d extrusionH="16510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  <a:latin typeface="+mj-lt"/>
              </a:rPr>
              <a:t>InfluxDB</a:t>
            </a:r>
            <a:endParaRPr lang="ko-KR" altLang="en-US" sz="9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8" name="갈매기형 수장 19">
            <a:extLst>
              <a:ext uri="{FF2B5EF4-FFF2-40B4-BE49-F238E27FC236}">
                <a16:creationId xmlns:a16="http://schemas.microsoft.com/office/drawing/2014/main" id="{383202E0-A502-2007-7716-43723726E2D4}"/>
              </a:ext>
            </a:extLst>
          </p:cNvPr>
          <p:cNvSpPr/>
          <p:nvPr/>
        </p:nvSpPr>
        <p:spPr>
          <a:xfrm>
            <a:off x="10803374" y="673645"/>
            <a:ext cx="1173588" cy="248720"/>
          </a:xfrm>
          <a:prstGeom prst="chevron">
            <a:avLst/>
          </a:prstGeom>
          <a:solidFill>
            <a:schemeClr val="accent6">
              <a:lumMod val="75000"/>
            </a:schemeClr>
          </a:solidFill>
          <a:ln>
            <a:noFill/>
          </a:ln>
          <a:scene3d>
            <a:camera prst="orthographicFront">
              <a:rot lat="21420000" lon="0" rev="0"/>
            </a:camera>
            <a:lightRig rig="soft" dir="t"/>
          </a:scene3d>
          <a:sp3d extrusionH="16510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+mj-lt"/>
              </a:rPr>
              <a:t>DeltaY</a:t>
            </a:r>
            <a:endParaRPr lang="ko-KR" altLang="en-US" sz="10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917608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그림 43">
            <a:extLst>
              <a:ext uri="{FF2B5EF4-FFF2-40B4-BE49-F238E27FC236}">
                <a16:creationId xmlns:a16="http://schemas.microsoft.com/office/drawing/2014/main" id="{565B7E0E-294B-769B-DC38-C4ECB262AB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6360" y="6427953"/>
            <a:ext cx="2780869" cy="333422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461A042D-C80D-A5E9-0C79-5C0FE3C5D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진행사항 </a:t>
            </a:r>
            <a:r>
              <a:rPr lang="en-US" altLang="ko-KR" dirty="0"/>
              <a:t>- up</a:t>
            </a:r>
            <a:r>
              <a:rPr lang="ko-KR" altLang="en-US" dirty="0"/>
              <a:t> </a:t>
            </a:r>
            <a:r>
              <a:rPr lang="en-US" altLang="ko-KR" dirty="0"/>
              <a:t>sampling : Y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F42C976-744B-218E-8414-4FD2B0D2C0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Y_interpolation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이상치 제거 후 선형보간</a:t>
            </a:r>
            <a:r>
              <a:rPr lang="en-US" altLang="ko-KR" dirty="0"/>
              <a:t>(1</a:t>
            </a:r>
            <a:r>
              <a:rPr lang="ko-KR" altLang="en-US" dirty="0"/>
              <a:t>분 간격</a:t>
            </a:r>
            <a:r>
              <a:rPr lang="en-US" altLang="ko-KR" dirty="0"/>
              <a:t>)</a:t>
            </a:r>
            <a:r>
              <a:rPr lang="ko-KR" altLang="en-US" dirty="0"/>
              <a:t> 적용 </a:t>
            </a:r>
            <a:endParaRPr lang="en-US" altLang="ko-KR" dirty="0"/>
          </a:p>
          <a:p>
            <a:r>
              <a:rPr lang="en-US" altLang="ko-KR" dirty="0"/>
              <a:t>15-1 : 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sz="1800" dirty="0"/>
          </a:p>
          <a:p>
            <a:endParaRPr lang="en-US" altLang="ko-KR" sz="900" dirty="0"/>
          </a:p>
          <a:p>
            <a:r>
              <a:rPr lang="en-US" altLang="ko-KR" dirty="0"/>
              <a:t>15-2 : 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C38892F-5665-1960-8609-2D2C5703BD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45EC4A9-FE6A-48EC-B998-4B7AD00BB17C}" type="slidenum">
              <a:rPr lang="ko-KR" altLang="en-US" smtClean="0"/>
              <a:pPr>
                <a:defRPr/>
              </a:pPr>
              <a:t>17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228246F-146F-F59E-F059-E5F5EF565E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7528" y="1556792"/>
            <a:ext cx="3024336" cy="2549033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25FB9CAB-B366-DBCF-DD58-D0AD10B64D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3245" y="4102801"/>
            <a:ext cx="3019350" cy="259004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54A932D-31F7-2905-5149-26AB8C84BA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3148" y="1556792"/>
            <a:ext cx="2674162" cy="1944216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0AE7CB4F-90DD-D44E-286E-A47198B9CF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59895" y="4111407"/>
            <a:ext cx="2746171" cy="1990442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E7B93855-E3C0-0D03-996D-E221342014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45509" y="1533679"/>
            <a:ext cx="2749539" cy="1990442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F97B4E24-763E-11EF-8FF3-847FED8149D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45508" y="4111407"/>
            <a:ext cx="2781651" cy="1990442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E65B486C-4EC0-887B-F956-94D056F964BD}"/>
              </a:ext>
            </a:extLst>
          </p:cNvPr>
          <p:cNvSpPr txBox="1"/>
          <p:nvPr/>
        </p:nvSpPr>
        <p:spPr>
          <a:xfrm>
            <a:off x="2576836" y="6225332"/>
            <a:ext cx="15121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latin typeface="+mj-lt"/>
              </a:rPr>
              <a:t>origin</a:t>
            </a:r>
            <a:endParaRPr lang="ko-KR" altLang="en-US" dirty="0">
              <a:latin typeface="+mj-lt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97AD8EA-C732-22D3-B431-3A6DDC6CB3F0}"/>
              </a:ext>
            </a:extLst>
          </p:cNvPr>
          <p:cNvSpPr txBox="1"/>
          <p:nvPr/>
        </p:nvSpPr>
        <p:spPr>
          <a:xfrm>
            <a:off x="5626039" y="6215265"/>
            <a:ext cx="19360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latin typeface="+mj-lt"/>
              </a:rPr>
              <a:t>remove outlier</a:t>
            </a:r>
            <a:endParaRPr lang="ko-KR" altLang="en-US" dirty="0">
              <a:latin typeface="+mj-lt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5CB54B5-04A4-6691-2A2C-F192CB09FF70}"/>
              </a:ext>
            </a:extLst>
          </p:cNvPr>
          <p:cNvSpPr txBox="1"/>
          <p:nvPr/>
        </p:nvSpPr>
        <p:spPr>
          <a:xfrm>
            <a:off x="8837862" y="6225332"/>
            <a:ext cx="19360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latin typeface="+mj-lt"/>
              </a:rPr>
              <a:t>upsampling_y</a:t>
            </a:r>
            <a:endParaRPr lang="ko-KR" altLang="en-US" dirty="0">
              <a:latin typeface="+mj-lt"/>
            </a:endParaRPr>
          </a:p>
        </p:txBody>
      </p:sp>
      <p:sp>
        <p:nvSpPr>
          <p:cNvPr id="14" name="갈매기형 수장 16">
            <a:extLst>
              <a:ext uri="{FF2B5EF4-FFF2-40B4-BE49-F238E27FC236}">
                <a16:creationId xmlns:a16="http://schemas.microsoft.com/office/drawing/2014/main" id="{50C44E38-E44D-BD45-A7DD-60A508F892FF}"/>
              </a:ext>
            </a:extLst>
          </p:cNvPr>
          <p:cNvSpPr/>
          <p:nvPr/>
        </p:nvSpPr>
        <p:spPr>
          <a:xfrm>
            <a:off x="7282610" y="673645"/>
            <a:ext cx="1173588" cy="248720"/>
          </a:xfrm>
          <a:prstGeom prst="chevron">
            <a:avLst/>
          </a:prstGeom>
          <a:solidFill>
            <a:srgbClr val="F5BD06"/>
          </a:solidFill>
          <a:ln>
            <a:noFill/>
          </a:ln>
          <a:scene3d>
            <a:camera prst="orthographicFront">
              <a:rot lat="21420000" lon="0" rev="0"/>
            </a:camera>
            <a:lightRig rig="soft" dir="t"/>
          </a:scene3d>
          <a:sp3d extrusionH="16510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+mj-lt"/>
              </a:rPr>
              <a:t>Upsampling(Y)</a:t>
            </a:r>
            <a:endParaRPr lang="ko-KR" altLang="en-US" sz="10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6" name="갈매기형 수장 23">
            <a:extLst>
              <a:ext uri="{FF2B5EF4-FFF2-40B4-BE49-F238E27FC236}">
                <a16:creationId xmlns:a16="http://schemas.microsoft.com/office/drawing/2014/main" id="{86E9512F-0697-77B9-D0DB-17454244DC9B}"/>
              </a:ext>
            </a:extLst>
          </p:cNvPr>
          <p:cNvSpPr/>
          <p:nvPr/>
        </p:nvSpPr>
        <p:spPr>
          <a:xfrm>
            <a:off x="8456198" y="673645"/>
            <a:ext cx="1173588" cy="248720"/>
          </a:xfrm>
          <a:prstGeom prst="chevron">
            <a:avLst/>
          </a:prstGeom>
          <a:solidFill>
            <a:schemeClr val="accent6">
              <a:lumMod val="75000"/>
            </a:schemeClr>
          </a:solidFill>
          <a:ln>
            <a:noFill/>
          </a:ln>
          <a:scene3d>
            <a:camera prst="orthographicFront">
              <a:rot lat="21420000" lon="0" rev="0"/>
            </a:camera>
            <a:lightRig rig="soft" dir="t"/>
          </a:scene3d>
          <a:sp3d extrusionH="16510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+mj-lt"/>
              </a:rPr>
              <a:t>Resampling(X)</a:t>
            </a:r>
            <a:endParaRPr lang="ko-KR" altLang="en-US" sz="10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7" name="갈매기형 수장 20">
            <a:extLst>
              <a:ext uri="{FF2B5EF4-FFF2-40B4-BE49-F238E27FC236}">
                <a16:creationId xmlns:a16="http://schemas.microsoft.com/office/drawing/2014/main" id="{1FF6D2E3-6EE3-1BE3-CD7F-DAD87EF11E46}"/>
              </a:ext>
            </a:extLst>
          </p:cNvPr>
          <p:cNvSpPr/>
          <p:nvPr/>
        </p:nvSpPr>
        <p:spPr>
          <a:xfrm>
            <a:off x="9629786" y="673645"/>
            <a:ext cx="1173588" cy="248720"/>
          </a:xfrm>
          <a:prstGeom prst="chevron">
            <a:avLst/>
          </a:prstGeom>
          <a:solidFill>
            <a:schemeClr val="accent6">
              <a:lumMod val="75000"/>
            </a:schemeClr>
          </a:solidFill>
          <a:ln>
            <a:noFill/>
          </a:ln>
          <a:scene3d>
            <a:camera prst="orthographicFront">
              <a:rot lat="21420000" lon="0" rev="0"/>
            </a:camera>
            <a:lightRig rig="soft" dir="t"/>
          </a:scene3d>
          <a:sp3d extrusionH="16510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  <a:latin typeface="+mj-lt"/>
              </a:rPr>
              <a:t>InfluxDB</a:t>
            </a:r>
            <a:endParaRPr lang="ko-KR" altLang="en-US" sz="9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8" name="갈매기형 수장 19">
            <a:extLst>
              <a:ext uri="{FF2B5EF4-FFF2-40B4-BE49-F238E27FC236}">
                <a16:creationId xmlns:a16="http://schemas.microsoft.com/office/drawing/2014/main" id="{383202E0-A502-2007-7716-43723726E2D4}"/>
              </a:ext>
            </a:extLst>
          </p:cNvPr>
          <p:cNvSpPr/>
          <p:nvPr/>
        </p:nvSpPr>
        <p:spPr>
          <a:xfrm>
            <a:off x="10803374" y="673645"/>
            <a:ext cx="1173588" cy="248720"/>
          </a:xfrm>
          <a:prstGeom prst="chevron">
            <a:avLst/>
          </a:prstGeom>
          <a:solidFill>
            <a:schemeClr val="accent6">
              <a:lumMod val="75000"/>
            </a:schemeClr>
          </a:solidFill>
          <a:ln>
            <a:noFill/>
          </a:ln>
          <a:scene3d>
            <a:camera prst="orthographicFront">
              <a:rot lat="21420000" lon="0" rev="0"/>
            </a:camera>
            <a:lightRig rig="soft" dir="t"/>
          </a:scene3d>
          <a:sp3d extrusionH="16510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+mj-lt"/>
              </a:rPr>
              <a:t>DeltaY</a:t>
            </a:r>
            <a:endParaRPr lang="ko-KR" altLang="en-US" sz="10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696911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1A042D-C80D-A5E9-0C79-5C0FE3C5D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진행사항 </a:t>
            </a:r>
            <a:r>
              <a:rPr lang="en-US" altLang="ko-KR" dirty="0"/>
              <a:t>- up</a:t>
            </a:r>
            <a:r>
              <a:rPr lang="ko-KR" altLang="en-US" dirty="0"/>
              <a:t> </a:t>
            </a:r>
            <a:r>
              <a:rPr lang="en-US" altLang="ko-KR" dirty="0"/>
              <a:t>sampling : Y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F42C976-744B-218E-8414-4FD2B0D2C0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Y_interpolation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이상치 제거 후 선형보간</a:t>
            </a:r>
            <a:r>
              <a:rPr lang="en-US" altLang="ko-KR" dirty="0"/>
              <a:t>(1</a:t>
            </a:r>
            <a:r>
              <a:rPr lang="ko-KR" altLang="en-US" dirty="0"/>
              <a:t>분 간격</a:t>
            </a:r>
            <a:r>
              <a:rPr lang="en-US" altLang="ko-KR" dirty="0"/>
              <a:t>)</a:t>
            </a:r>
            <a:r>
              <a:rPr lang="ko-KR" altLang="en-US" dirty="0"/>
              <a:t> 적용 </a:t>
            </a: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C38892F-5665-1960-8609-2D2C5703BD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45EC4A9-FE6A-48EC-B998-4B7AD00BB17C}" type="slidenum">
              <a:rPr lang="ko-KR" altLang="en-US" smtClean="0"/>
              <a:pPr>
                <a:defRPr/>
              </a:pPr>
              <a:t>18</a:t>
            </a:fld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979598D-DF74-B294-3B3E-8BF958AA72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713" y="1989738"/>
            <a:ext cx="5350308" cy="359114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0E4FED1-7366-DE8A-663F-65EB76AAC5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0353" y="2015152"/>
            <a:ext cx="5378320" cy="3602354"/>
          </a:xfrm>
          <a:prstGeom prst="rect">
            <a:avLst/>
          </a:prstGeom>
        </p:spPr>
      </p:pic>
      <p:sp>
        <p:nvSpPr>
          <p:cNvPr id="15" name="갈매기형 수장 16">
            <a:extLst>
              <a:ext uri="{FF2B5EF4-FFF2-40B4-BE49-F238E27FC236}">
                <a16:creationId xmlns:a16="http://schemas.microsoft.com/office/drawing/2014/main" id="{70727B3C-BDE5-4885-E138-0645D496AA41}"/>
              </a:ext>
            </a:extLst>
          </p:cNvPr>
          <p:cNvSpPr/>
          <p:nvPr/>
        </p:nvSpPr>
        <p:spPr>
          <a:xfrm>
            <a:off x="7282610" y="673645"/>
            <a:ext cx="1173588" cy="248720"/>
          </a:xfrm>
          <a:prstGeom prst="chevron">
            <a:avLst/>
          </a:prstGeom>
          <a:solidFill>
            <a:srgbClr val="F5BD06"/>
          </a:solidFill>
          <a:ln>
            <a:noFill/>
          </a:ln>
          <a:scene3d>
            <a:camera prst="orthographicFront">
              <a:rot lat="21420000" lon="0" rev="0"/>
            </a:camera>
            <a:lightRig rig="soft" dir="t"/>
          </a:scene3d>
          <a:sp3d extrusionH="16510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+mj-lt"/>
              </a:rPr>
              <a:t>Upsampling(Y)</a:t>
            </a:r>
            <a:endParaRPr lang="ko-KR" altLang="en-US" sz="10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6" name="갈매기형 수장 23">
            <a:extLst>
              <a:ext uri="{FF2B5EF4-FFF2-40B4-BE49-F238E27FC236}">
                <a16:creationId xmlns:a16="http://schemas.microsoft.com/office/drawing/2014/main" id="{7BB32292-ECA5-008D-DE86-473A83C97237}"/>
              </a:ext>
            </a:extLst>
          </p:cNvPr>
          <p:cNvSpPr/>
          <p:nvPr/>
        </p:nvSpPr>
        <p:spPr>
          <a:xfrm>
            <a:off x="8456198" y="673645"/>
            <a:ext cx="1173588" cy="248720"/>
          </a:xfrm>
          <a:prstGeom prst="chevron">
            <a:avLst/>
          </a:prstGeom>
          <a:solidFill>
            <a:schemeClr val="accent6">
              <a:lumMod val="75000"/>
            </a:schemeClr>
          </a:solidFill>
          <a:ln>
            <a:noFill/>
          </a:ln>
          <a:scene3d>
            <a:camera prst="orthographicFront">
              <a:rot lat="21420000" lon="0" rev="0"/>
            </a:camera>
            <a:lightRig rig="soft" dir="t"/>
          </a:scene3d>
          <a:sp3d extrusionH="16510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+mj-lt"/>
              </a:rPr>
              <a:t>Resampling(X)</a:t>
            </a:r>
            <a:endParaRPr lang="ko-KR" altLang="en-US" sz="10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7" name="갈매기형 수장 20">
            <a:extLst>
              <a:ext uri="{FF2B5EF4-FFF2-40B4-BE49-F238E27FC236}">
                <a16:creationId xmlns:a16="http://schemas.microsoft.com/office/drawing/2014/main" id="{E5111D3F-AD8A-65A8-D495-51C53B22D4CD}"/>
              </a:ext>
            </a:extLst>
          </p:cNvPr>
          <p:cNvSpPr/>
          <p:nvPr/>
        </p:nvSpPr>
        <p:spPr>
          <a:xfrm>
            <a:off x="9629786" y="673645"/>
            <a:ext cx="1173588" cy="248720"/>
          </a:xfrm>
          <a:prstGeom prst="chevron">
            <a:avLst/>
          </a:prstGeom>
          <a:solidFill>
            <a:schemeClr val="accent6">
              <a:lumMod val="75000"/>
            </a:schemeClr>
          </a:solidFill>
          <a:ln>
            <a:noFill/>
          </a:ln>
          <a:scene3d>
            <a:camera prst="orthographicFront">
              <a:rot lat="21420000" lon="0" rev="0"/>
            </a:camera>
            <a:lightRig rig="soft" dir="t"/>
          </a:scene3d>
          <a:sp3d extrusionH="16510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  <a:latin typeface="+mj-lt"/>
              </a:rPr>
              <a:t>InfluxDB</a:t>
            </a:r>
            <a:endParaRPr lang="ko-KR" altLang="en-US" sz="9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8" name="갈매기형 수장 19">
            <a:extLst>
              <a:ext uri="{FF2B5EF4-FFF2-40B4-BE49-F238E27FC236}">
                <a16:creationId xmlns:a16="http://schemas.microsoft.com/office/drawing/2014/main" id="{C314A80A-066C-5781-C2DB-CC88805665F1}"/>
              </a:ext>
            </a:extLst>
          </p:cNvPr>
          <p:cNvSpPr/>
          <p:nvPr/>
        </p:nvSpPr>
        <p:spPr>
          <a:xfrm>
            <a:off x="10803374" y="673645"/>
            <a:ext cx="1173588" cy="248720"/>
          </a:xfrm>
          <a:prstGeom prst="chevron">
            <a:avLst/>
          </a:prstGeom>
          <a:solidFill>
            <a:schemeClr val="accent6">
              <a:lumMod val="75000"/>
            </a:schemeClr>
          </a:solidFill>
          <a:ln>
            <a:noFill/>
          </a:ln>
          <a:scene3d>
            <a:camera prst="orthographicFront">
              <a:rot lat="21420000" lon="0" rev="0"/>
            </a:camera>
            <a:lightRig rig="soft" dir="t"/>
          </a:scene3d>
          <a:sp3d extrusionH="16510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+mj-lt"/>
              </a:rPr>
              <a:t>DeltaY</a:t>
            </a:r>
            <a:endParaRPr lang="ko-KR" altLang="en-US" sz="10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188156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1A042D-C80D-A5E9-0C79-5C0FE3C5D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진행사항 </a:t>
            </a:r>
            <a:r>
              <a:rPr lang="en-US" altLang="ko-KR" dirty="0"/>
              <a:t>- resampling : X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C38892F-5665-1960-8609-2D2C5703BD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45EC4A9-FE6A-48EC-B998-4B7AD00BB17C}" type="slidenum">
              <a:rPr lang="ko-KR" altLang="en-US" smtClean="0"/>
              <a:pPr>
                <a:defRPr/>
              </a:pPr>
              <a:t>19</a:t>
            </a:fld>
            <a:endParaRPr lang="ko-KR" altLang="en-US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8B8D3ED0-8BF8-77D0-4D4B-B1B69B4D25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2914" y="2030587"/>
            <a:ext cx="2398190" cy="437253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CE87950E-4A3D-EDC3-DEA9-FDFA38D4CC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560" y="2027169"/>
            <a:ext cx="2304256" cy="437490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CD90B799-32DC-DF56-FAB9-7274649492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36962" y="1188823"/>
            <a:ext cx="2151903" cy="639755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6DB0834F-522A-A08E-FA17-321F9FE087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10786" y="2059274"/>
            <a:ext cx="2289067" cy="437148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75F55509-57A2-19DE-26BB-77BF9B8FD865}"/>
              </a:ext>
            </a:extLst>
          </p:cNvPr>
          <p:cNvCxnSpPr/>
          <p:nvPr/>
        </p:nvCxnSpPr>
        <p:spPr>
          <a:xfrm>
            <a:off x="4558976" y="1620871"/>
            <a:ext cx="295232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4B6739CC-2002-BFD1-BF3C-46367D4C432A}"/>
              </a:ext>
            </a:extLst>
          </p:cNvPr>
          <p:cNvSpPr txBox="1"/>
          <p:nvPr/>
        </p:nvSpPr>
        <p:spPr>
          <a:xfrm>
            <a:off x="4702992" y="1215085"/>
            <a:ext cx="28083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latin typeface="+mj-lt"/>
              </a:rPr>
              <a:t>Changed time resolution</a:t>
            </a:r>
            <a:endParaRPr lang="ko-KR" altLang="en-US" dirty="0">
              <a:latin typeface="+mj-lt"/>
            </a:endParaRP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1F2AD836-FAA1-0CB7-1BF3-034191808D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95480" y="2022695"/>
            <a:ext cx="2312930" cy="437595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4823FB09-90CD-7D38-FAA1-B6CBED8F6DE7}"/>
              </a:ext>
            </a:extLst>
          </p:cNvPr>
          <p:cNvSpPr/>
          <p:nvPr/>
        </p:nvSpPr>
        <p:spPr>
          <a:xfrm>
            <a:off x="2351584" y="2852936"/>
            <a:ext cx="8136904" cy="1800198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1. </a:t>
            </a:r>
            <a:r>
              <a:rPr lang="ko-KR" altLang="en-US" dirty="0"/>
              <a:t>수집 대상 기간의 </a:t>
            </a:r>
            <a:r>
              <a:rPr lang="en-US" altLang="ko-KR" dirty="0"/>
              <a:t>x</a:t>
            </a:r>
            <a:r>
              <a:rPr lang="ko-KR" altLang="en-US" dirty="0"/>
              <a:t>인자의 </a:t>
            </a:r>
            <a:r>
              <a:rPr lang="ko-KR" altLang="en-US" dirty="0" err="1"/>
              <a:t>레졸루션이</a:t>
            </a:r>
            <a:r>
              <a:rPr lang="ko-KR" altLang="en-US" dirty="0"/>
              <a:t> 다름</a:t>
            </a:r>
            <a:endParaRPr lang="en-US" altLang="ko-KR" dirty="0"/>
          </a:p>
          <a:p>
            <a:pPr algn="ctr"/>
            <a:r>
              <a:rPr lang="en-US" altLang="ko-KR" dirty="0"/>
              <a:t>2. x</a:t>
            </a:r>
            <a:r>
              <a:rPr lang="ko-KR" altLang="en-US" dirty="0"/>
              <a:t>의 단위가 </a:t>
            </a:r>
            <a:r>
              <a:rPr lang="en-US" altLang="ko-KR" dirty="0"/>
              <a:t>1</a:t>
            </a:r>
            <a:r>
              <a:rPr lang="ko-KR" altLang="en-US" dirty="0"/>
              <a:t>분이더라도</a:t>
            </a:r>
            <a:r>
              <a:rPr lang="en-US" altLang="ko-KR" dirty="0"/>
              <a:t>, 1:00 </a:t>
            </a:r>
            <a:r>
              <a:rPr lang="ko-KR" altLang="en-US" dirty="0"/>
              <a:t>형식으로 맞춰지지 않음</a:t>
            </a:r>
            <a:endParaRPr lang="en-US" altLang="ko-KR" dirty="0"/>
          </a:p>
          <a:p>
            <a:pPr algn="ctr"/>
            <a:r>
              <a:rPr lang="en-US" altLang="ko-KR" dirty="0"/>
              <a:t>=&gt; resampling()</a:t>
            </a:r>
            <a:endParaRPr lang="ko-KR" altLang="en-US" dirty="0"/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741198B7-2D2B-A087-A1B6-D491ABCBC04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61768" y="1163928"/>
            <a:ext cx="2204190" cy="651737"/>
          </a:xfrm>
          <a:prstGeom prst="rect">
            <a:avLst/>
          </a:prstGeom>
        </p:spPr>
      </p:pic>
      <p:sp>
        <p:nvSpPr>
          <p:cNvPr id="8" name="갈매기형 수장 16">
            <a:extLst>
              <a:ext uri="{FF2B5EF4-FFF2-40B4-BE49-F238E27FC236}">
                <a16:creationId xmlns:a16="http://schemas.microsoft.com/office/drawing/2014/main" id="{C847DA6E-F61C-434A-3561-45E0B2CDFA66}"/>
              </a:ext>
            </a:extLst>
          </p:cNvPr>
          <p:cNvSpPr/>
          <p:nvPr/>
        </p:nvSpPr>
        <p:spPr>
          <a:xfrm>
            <a:off x="7282610" y="673645"/>
            <a:ext cx="1173588" cy="248720"/>
          </a:xfrm>
          <a:prstGeom prst="chevron">
            <a:avLst/>
          </a:prstGeom>
          <a:solidFill>
            <a:schemeClr val="accent6">
              <a:lumMod val="75000"/>
            </a:schemeClr>
          </a:solidFill>
          <a:ln>
            <a:noFill/>
          </a:ln>
          <a:scene3d>
            <a:camera prst="orthographicFront">
              <a:rot lat="21420000" lon="0" rev="0"/>
            </a:camera>
            <a:lightRig rig="soft" dir="t"/>
          </a:scene3d>
          <a:sp3d extrusionH="16510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+mj-lt"/>
              </a:rPr>
              <a:t>Upsampling(Y)</a:t>
            </a:r>
            <a:endParaRPr lang="ko-KR" altLang="en-US" sz="10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갈매기형 수장 23">
            <a:extLst>
              <a:ext uri="{FF2B5EF4-FFF2-40B4-BE49-F238E27FC236}">
                <a16:creationId xmlns:a16="http://schemas.microsoft.com/office/drawing/2014/main" id="{2C4E66F0-41E1-90D4-B915-FBDFDC37D7E6}"/>
              </a:ext>
            </a:extLst>
          </p:cNvPr>
          <p:cNvSpPr/>
          <p:nvPr/>
        </p:nvSpPr>
        <p:spPr>
          <a:xfrm>
            <a:off x="8456198" y="673645"/>
            <a:ext cx="1173588" cy="248720"/>
          </a:xfrm>
          <a:prstGeom prst="chevron">
            <a:avLst/>
          </a:prstGeom>
          <a:solidFill>
            <a:srgbClr val="D96E08"/>
          </a:solidFill>
          <a:ln>
            <a:noFill/>
          </a:ln>
          <a:scene3d>
            <a:camera prst="orthographicFront">
              <a:rot lat="21420000" lon="0" rev="0"/>
            </a:camera>
            <a:lightRig rig="soft" dir="t"/>
          </a:scene3d>
          <a:sp3d extrusionH="16510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+mj-lt"/>
              </a:rPr>
              <a:t>Resampling(X)</a:t>
            </a:r>
            <a:endParaRPr lang="ko-KR" altLang="en-US" sz="10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갈매기형 수장 20">
            <a:extLst>
              <a:ext uri="{FF2B5EF4-FFF2-40B4-BE49-F238E27FC236}">
                <a16:creationId xmlns:a16="http://schemas.microsoft.com/office/drawing/2014/main" id="{EE99C543-1F51-FDB8-6254-97CAA9D178B4}"/>
              </a:ext>
            </a:extLst>
          </p:cNvPr>
          <p:cNvSpPr/>
          <p:nvPr/>
        </p:nvSpPr>
        <p:spPr>
          <a:xfrm>
            <a:off x="9629786" y="673645"/>
            <a:ext cx="1173588" cy="248720"/>
          </a:xfrm>
          <a:prstGeom prst="chevron">
            <a:avLst/>
          </a:prstGeom>
          <a:solidFill>
            <a:schemeClr val="accent6">
              <a:lumMod val="75000"/>
            </a:schemeClr>
          </a:solidFill>
          <a:ln>
            <a:noFill/>
          </a:ln>
          <a:scene3d>
            <a:camera prst="orthographicFront">
              <a:rot lat="21420000" lon="0" rev="0"/>
            </a:camera>
            <a:lightRig rig="soft" dir="t"/>
          </a:scene3d>
          <a:sp3d extrusionH="16510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  <a:latin typeface="+mj-lt"/>
              </a:rPr>
              <a:t>InfluxDB</a:t>
            </a:r>
            <a:endParaRPr lang="ko-KR" altLang="en-US" sz="9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갈매기형 수장 19">
            <a:extLst>
              <a:ext uri="{FF2B5EF4-FFF2-40B4-BE49-F238E27FC236}">
                <a16:creationId xmlns:a16="http://schemas.microsoft.com/office/drawing/2014/main" id="{17B21B87-4046-59EA-ABDD-BA264173FF51}"/>
              </a:ext>
            </a:extLst>
          </p:cNvPr>
          <p:cNvSpPr/>
          <p:nvPr/>
        </p:nvSpPr>
        <p:spPr>
          <a:xfrm>
            <a:off x="10803374" y="673645"/>
            <a:ext cx="1173588" cy="248720"/>
          </a:xfrm>
          <a:prstGeom prst="chevron">
            <a:avLst/>
          </a:prstGeom>
          <a:solidFill>
            <a:schemeClr val="accent6">
              <a:lumMod val="75000"/>
            </a:schemeClr>
          </a:solidFill>
          <a:ln>
            <a:noFill/>
          </a:ln>
          <a:scene3d>
            <a:camera prst="orthographicFront">
              <a:rot lat="21420000" lon="0" rev="0"/>
            </a:camera>
            <a:lightRig rig="soft" dir="t"/>
          </a:scene3d>
          <a:sp3d extrusionH="16510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+mj-lt"/>
              </a:rPr>
              <a:t>DeltaY</a:t>
            </a:r>
            <a:endParaRPr lang="ko-KR" altLang="en-US" sz="10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96216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사각형: 둥근 위쪽 모서리 23">
            <a:extLst>
              <a:ext uri="{FF2B5EF4-FFF2-40B4-BE49-F238E27FC236}">
                <a16:creationId xmlns:a16="http://schemas.microsoft.com/office/drawing/2014/main" id="{06E0FE52-814C-F681-0F8E-20CFBF1B0B71}"/>
              </a:ext>
            </a:extLst>
          </p:cNvPr>
          <p:cNvSpPr/>
          <p:nvPr/>
        </p:nvSpPr>
        <p:spPr>
          <a:xfrm>
            <a:off x="1422449" y="1366751"/>
            <a:ext cx="9161248" cy="4635062"/>
          </a:xfrm>
          <a:prstGeom prst="round2SameRect">
            <a:avLst/>
          </a:prstGeom>
          <a:solidFill>
            <a:srgbClr val="4472C4">
              <a:lumMod val="20000"/>
              <a:lumOff val="80000"/>
            </a:srgb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7CC64B5-598C-76EA-EFBD-B5C890FDC0E1}"/>
              </a:ext>
            </a:extLst>
          </p:cNvPr>
          <p:cNvSpPr txBox="1"/>
          <p:nvPr/>
        </p:nvSpPr>
        <p:spPr>
          <a:xfrm>
            <a:off x="4578188" y="1320393"/>
            <a:ext cx="305564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첨단온실</a:t>
            </a:r>
            <a:r>
              <a:rPr kumimoji="0" lang="en-US" altLang="ko-KR" sz="2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2 (GH2)</a:t>
            </a:r>
            <a:r>
              <a:rPr lang="en-US" altLang="ko-KR" sz="2800" b="1" dirty="0">
                <a:latin typeface="Arial" panose="020B0604020202020204" pitchFamily="34" charset="0"/>
                <a:ea typeface="맑은 고딕" panose="020B0503020000020004" pitchFamily="50" charset="-127"/>
              </a:rPr>
              <a:t> </a:t>
            </a:r>
          </a:p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b="1" dirty="0" err="1">
                <a:latin typeface="Arial" panose="020B0604020202020204" pitchFamily="34" charset="0"/>
                <a:ea typeface="맑은 고딕" panose="020B0503020000020004" pitchFamily="50" charset="-127"/>
              </a:rPr>
              <a:t>facilityId</a:t>
            </a:r>
            <a:r>
              <a:rPr lang="en-US" altLang="ko-KR" b="1" dirty="0">
                <a:latin typeface="Arial" panose="020B0604020202020204" pitchFamily="34" charset="0"/>
                <a:ea typeface="맑은 고딕" panose="020B0503020000020004" pitchFamily="50" charset="-127"/>
              </a:rPr>
              <a:t>: 15</a:t>
            </a:r>
            <a:endParaRPr lang="ko-KR" altLang="en-US" b="1" dirty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26" name="사각형: 둥근 위쪽 모서리 25">
            <a:extLst>
              <a:ext uri="{FF2B5EF4-FFF2-40B4-BE49-F238E27FC236}">
                <a16:creationId xmlns:a16="http://schemas.microsoft.com/office/drawing/2014/main" id="{8B2E9DB2-DEB6-CED6-3D98-EBA558D68F37}"/>
              </a:ext>
            </a:extLst>
          </p:cNvPr>
          <p:cNvSpPr/>
          <p:nvPr/>
        </p:nvSpPr>
        <p:spPr>
          <a:xfrm>
            <a:off x="2138759" y="2819007"/>
            <a:ext cx="2188535" cy="2580092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4472C4">
              <a:lumMod val="40000"/>
              <a:lumOff val="60000"/>
            </a:srgbClr>
          </a:solidFill>
          <a:ln w="12700" cap="flat" cmpd="sng" algn="ctr">
            <a:solidFill>
              <a:srgbClr val="4472C4">
                <a:shade val="1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7" name="사각형: 둥근 위쪽 모서리 26">
            <a:extLst>
              <a:ext uri="{FF2B5EF4-FFF2-40B4-BE49-F238E27FC236}">
                <a16:creationId xmlns:a16="http://schemas.microsoft.com/office/drawing/2014/main" id="{6360BDC8-A52F-D56A-9906-1971777BCB4E}"/>
              </a:ext>
            </a:extLst>
          </p:cNvPr>
          <p:cNvSpPr/>
          <p:nvPr/>
        </p:nvSpPr>
        <p:spPr>
          <a:xfrm>
            <a:off x="4964650" y="2820932"/>
            <a:ext cx="2188535" cy="2580092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4472C4">
              <a:lumMod val="40000"/>
              <a:lumOff val="60000"/>
            </a:srgbClr>
          </a:solidFill>
          <a:ln w="12700" cap="flat" cmpd="sng" algn="ctr">
            <a:solidFill>
              <a:srgbClr val="4472C4">
                <a:shade val="1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8" name="사각형: 둥근 위쪽 모서리 27">
            <a:extLst>
              <a:ext uri="{FF2B5EF4-FFF2-40B4-BE49-F238E27FC236}">
                <a16:creationId xmlns:a16="http://schemas.microsoft.com/office/drawing/2014/main" id="{99D7370D-7596-9FF4-4297-63ADB600A3EF}"/>
              </a:ext>
            </a:extLst>
          </p:cNvPr>
          <p:cNvSpPr/>
          <p:nvPr/>
        </p:nvSpPr>
        <p:spPr>
          <a:xfrm>
            <a:off x="7790541" y="2819007"/>
            <a:ext cx="2188535" cy="2580092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E7E6E6">
              <a:lumMod val="75000"/>
            </a:srgbClr>
          </a:solidFill>
          <a:ln w="12700" cap="flat" cmpd="sng" algn="ctr">
            <a:solidFill>
              <a:srgbClr val="4472C4">
                <a:shade val="1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7585C741-B6C6-FBB1-37F0-39702F6FCA1F}"/>
              </a:ext>
            </a:extLst>
          </p:cNvPr>
          <p:cNvSpPr/>
          <p:nvPr/>
        </p:nvSpPr>
        <p:spPr>
          <a:xfrm>
            <a:off x="2551294" y="4804769"/>
            <a:ext cx="1363463" cy="321638"/>
          </a:xfrm>
          <a:prstGeom prst="round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1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수경재배</a:t>
            </a: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7FE74B2A-E33D-7EEE-7705-74E0CC09A29F}"/>
              </a:ext>
            </a:extLst>
          </p:cNvPr>
          <p:cNvSpPr/>
          <p:nvPr/>
        </p:nvSpPr>
        <p:spPr>
          <a:xfrm>
            <a:off x="5377185" y="4804769"/>
            <a:ext cx="1363463" cy="321638"/>
          </a:xfrm>
          <a:prstGeom prst="round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1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kern="0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수경재배</a:t>
            </a:r>
            <a:endParaRPr kumimoji="0" lang="ko-KR" altLang="en-US" sz="11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A39E5439-77E2-92AB-875C-DDBAB5A01B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390" b="89437" l="2892" r="97470">
                        <a14:foregroundMark x1="7711" y1="51408" x2="7711" y2="51408"/>
                        <a14:foregroundMark x1="7108" y1="54460" x2="7108" y2="54460"/>
                        <a14:foregroundMark x1="3012" y1="58216" x2="3012" y2="58216"/>
                        <a14:foregroundMark x1="56145" y1="66901" x2="56145" y2="66901"/>
                        <a14:foregroundMark x1="78313" y1="72066" x2="78313" y2="72066"/>
                        <a14:foregroundMark x1="77470" y1="40845" x2="77470" y2="40845"/>
                        <a14:foregroundMark x1="72892" y1="54930" x2="72892" y2="54930"/>
                        <a14:foregroundMark x1="66988" y1="58685" x2="66988" y2="58685"/>
                        <a14:foregroundMark x1="62410" y1="40376" x2="62410" y2="40376"/>
                        <a14:foregroundMark x1="60843" y1="41549" x2="60843" y2="41549"/>
                        <a14:foregroundMark x1="20361" y1="49531" x2="20361" y2="49531"/>
                        <a14:foregroundMark x1="31566" y1="79343" x2="31566" y2="79343"/>
                        <a14:foregroundMark x1="94217" y1="81690" x2="94217" y2="81690"/>
                        <a14:foregroundMark x1="97470" y1="85446" x2="97470" y2="85446"/>
                        <a14:foregroundMark x1="97349" y1="60798" x2="97349" y2="60798"/>
                        <a14:foregroundMark x1="95181" y1="58685" x2="95181" y2="58685"/>
                        <a14:foregroundMark x1="95181" y1="49765" x2="95181" y2="49765"/>
                        <a14:foregroundMark x1="36386" y1="33333" x2="36386" y2="33333"/>
                        <a14:foregroundMark x1="58795" y1="70657" x2="58795" y2="70657"/>
                        <a14:foregroundMark x1="59639" y1="72066" x2="59639" y2="72066"/>
                        <a14:foregroundMark x1="60843" y1="73944" x2="60843" y2="73944"/>
                        <a14:foregroundMark x1="61928" y1="75117" x2="61928" y2="75117"/>
                        <a14:foregroundMark x1="62530" y1="76056" x2="62530" y2="7605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5400000">
            <a:off x="2188267" y="3964213"/>
            <a:ext cx="1527997" cy="713193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96B6C638-1D68-8107-0593-62535DD584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390" b="89437" l="2892" r="97470">
                        <a14:foregroundMark x1="7711" y1="51408" x2="7711" y2="51408"/>
                        <a14:foregroundMark x1="7108" y1="54460" x2="7108" y2="54460"/>
                        <a14:foregroundMark x1="3012" y1="58216" x2="3012" y2="58216"/>
                        <a14:foregroundMark x1="56145" y1="66901" x2="56145" y2="66901"/>
                        <a14:foregroundMark x1="78313" y1="72066" x2="78313" y2="72066"/>
                        <a14:foregroundMark x1="77470" y1="40845" x2="77470" y2="40845"/>
                        <a14:foregroundMark x1="72892" y1="54930" x2="72892" y2="54930"/>
                        <a14:foregroundMark x1="66988" y1="58685" x2="66988" y2="58685"/>
                        <a14:foregroundMark x1="62410" y1="40376" x2="62410" y2="40376"/>
                        <a14:foregroundMark x1="60843" y1="41549" x2="60843" y2="41549"/>
                        <a14:foregroundMark x1="20361" y1="49531" x2="20361" y2="49531"/>
                        <a14:foregroundMark x1="31566" y1="79343" x2="31566" y2="79343"/>
                        <a14:foregroundMark x1="94217" y1="81690" x2="94217" y2="81690"/>
                        <a14:foregroundMark x1="97470" y1="85446" x2="97470" y2="85446"/>
                        <a14:foregroundMark x1="97349" y1="60798" x2="97349" y2="60798"/>
                        <a14:foregroundMark x1="95181" y1="58685" x2="95181" y2="58685"/>
                        <a14:foregroundMark x1="95181" y1="49765" x2="95181" y2="49765"/>
                        <a14:foregroundMark x1="36386" y1="33333" x2="36386" y2="33333"/>
                        <a14:foregroundMark x1="58795" y1="70657" x2="58795" y2="70657"/>
                        <a14:foregroundMark x1="59639" y1="72066" x2="59639" y2="72066"/>
                        <a14:foregroundMark x1="60843" y1="73944" x2="60843" y2="73944"/>
                        <a14:foregroundMark x1="61928" y1="75117" x2="61928" y2="75117"/>
                        <a14:foregroundMark x1="62530" y1="76056" x2="62530" y2="7605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5400000">
            <a:off x="4985416" y="3964213"/>
            <a:ext cx="1527997" cy="713193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87B1884C-49F7-A88B-498C-096D1D8791C1}"/>
              </a:ext>
            </a:extLst>
          </p:cNvPr>
          <p:cNvSpPr txBox="1"/>
          <p:nvPr/>
        </p:nvSpPr>
        <p:spPr>
          <a:xfrm>
            <a:off x="2423592" y="5393942"/>
            <a:ext cx="157938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1</a:t>
            </a:r>
            <a:r>
              <a: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동</a:t>
            </a:r>
            <a:endParaRPr kumimoji="0" lang="en-US" altLang="ko-KR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Infacility: 34</a:t>
            </a:r>
            <a:endParaRPr kumimoji="0" lang="ko-KR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6A0F2BA-53D2-8BA9-718B-7E9A3ED4E096}"/>
              </a:ext>
            </a:extLst>
          </p:cNvPr>
          <p:cNvSpPr txBox="1"/>
          <p:nvPr/>
        </p:nvSpPr>
        <p:spPr>
          <a:xfrm>
            <a:off x="5306305" y="5393942"/>
            <a:ext cx="157938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2</a:t>
            </a:r>
            <a:r>
              <a:rPr kumimoji="0" lang="ko-KR" altLang="en-US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동</a:t>
            </a:r>
            <a:endParaRPr kumimoji="0" lang="en-US" altLang="ko-KR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2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Infacility: 35</a:t>
            </a:r>
            <a:endParaRPr kumimoji="0" lang="ko-KR" altLang="en-US" sz="12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75FB5CC-6999-A43D-3A7C-F723EF37A5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369" y="448001"/>
            <a:ext cx="11319504" cy="531404"/>
          </a:xfrm>
        </p:spPr>
        <p:txBody>
          <a:bodyPr/>
          <a:lstStyle/>
          <a:p>
            <a:r>
              <a:rPr lang="en-US" altLang="ko-KR" dirty="0"/>
              <a:t>1. Data Set</a:t>
            </a:r>
            <a:endParaRPr lang="ko-KR" altLang="en-US" dirty="0"/>
          </a:p>
        </p:txBody>
      </p:sp>
      <p:pic>
        <p:nvPicPr>
          <p:cNvPr id="1028" name="Picture 4" descr="Premium Vector | Rain or water sensor icon weather detector symbol vector  illustration eps 10 stock image">
            <a:extLst>
              <a:ext uri="{FF2B5EF4-FFF2-40B4-BE49-F238E27FC236}">
                <a16:creationId xmlns:a16="http://schemas.microsoft.com/office/drawing/2014/main" id="{5D0C8CA5-9501-56F9-4FBA-EC5375C12B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21725" y1="49042" x2="29553" y2="53994"/>
                        <a14:foregroundMark x1="41054" y1="37380" x2="42652" y2="37380"/>
                        <a14:foregroundMark x1="44249" y1="32109" x2="46006" y2="32428"/>
                        <a14:foregroundMark x1="46965" y1="29872" x2="47764" y2="29872"/>
                        <a14:foregroundMark x1="50000" y1="53834" x2="51757" y2="54153"/>
                        <a14:foregroundMark x1="52077" y1="60224" x2="53355" y2="60224"/>
                        <a14:foregroundMark x1="51917" y1="66613" x2="53994" y2="66933"/>
                        <a14:foregroundMark x1="54633" y1="72364" x2="55591" y2="720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507" t="22265" r="18280" b="23826"/>
          <a:stretch/>
        </p:blipFill>
        <p:spPr bwMode="auto">
          <a:xfrm>
            <a:off x="2761206" y="2819007"/>
            <a:ext cx="869913" cy="719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Premium Vector | Rain or water sensor icon weather detector symbol vector  illustration eps 10 stock image">
            <a:extLst>
              <a:ext uri="{FF2B5EF4-FFF2-40B4-BE49-F238E27FC236}">
                <a16:creationId xmlns:a16="http://schemas.microsoft.com/office/drawing/2014/main" id="{19CE1CD5-D7E7-85A7-F3FA-BA61165CDA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21725" y1="49042" x2="29553" y2="53994"/>
                        <a14:foregroundMark x1="41054" y1="37380" x2="42652" y2="37380"/>
                        <a14:foregroundMark x1="44249" y1="32109" x2="46006" y2="32428"/>
                        <a14:foregroundMark x1="46965" y1="29872" x2="47764" y2="29872"/>
                        <a14:foregroundMark x1="50000" y1="53834" x2="51757" y2="54153"/>
                        <a14:foregroundMark x1="52077" y1="60224" x2="53355" y2="60224"/>
                        <a14:foregroundMark x1="51917" y1="66613" x2="53994" y2="66933"/>
                        <a14:foregroundMark x1="54633" y1="72364" x2="55591" y2="720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507" t="22265" r="18280" b="23826"/>
          <a:stretch/>
        </p:blipFill>
        <p:spPr bwMode="auto">
          <a:xfrm>
            <a:off x="5568116" y="2820932"/>
            <a:ext cx="869913" cy="719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4E9D58F-B037-F694-7372-0513929C31BB}"/>
              </a:ext>
            </a:extLst>
          </p:cNvPr>
          <p:cNvSpPr txBox="1"/>
          <p:nvPr/>
        </p:nvSpPr>
        <p:spPr>
          <a:xfrm>
            <a:off x="2459042" y="3666542"/>
            <a:ext cx="369332" cy="1308533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12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토마토</a:t>
            </a:r>
            <a:endParaRPr kumimoji="0" lang="ko-KR" altLang="en-US" sz="10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3F96B5-3D11-7885-83CB-DECBF034710D}"/>
              </a:ext>
            </a:extLst>
          </p:cNvPr>
          <p:cNvSpPr txBox="1"/>
          <p:nvPr/>
        </p:nvSpPr>
        <p:spPr>
          <a:xfrm>
            <a:off x="5208152" y="3666542"/>
            <a:ext cx="369332" cy="1308533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12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토마토</a:t>
            </a:r>
            <a:endParaRPr kumimoji="0" lang="ko-KR" altLang="en-US" sz="10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F52B8F-750E-267A-6245-C6F3691B884E}"/>
              </a:ext>
            </a:extLst>
          </p:cNvPr>
          <p:cNvSpPr txBox="1"/>
          <p:nvPr/>
        </p:nvSpPr>
        <p:spPr>
          <a:xfrm>
            <a:off x="5994706" y="4119353"/>
            <a:ext cx="11584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2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x24 Samples</a:t>
            </a:r>
            <a:endParaRPr kumimoji="0" lang="ko-KR" altLang="en-US" sz="10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24CF668-EE4E-322A-0976-5588F43E24BC}"/>
              </a:ext>
            </a:extLst>
          </p:cNvPr>
          <p:cNvSpPr txBox="1"/>
          <p:nvPr/>
        </p:nvSpPr>
        <p:spPr>
          <a:xfrm>
            <a:off x="3182984" y="4119353"/>
            <a:ext cx="11584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2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x24 Samples</a:t>
            </a:r>
            <a:endParaRPr kumimoji="0" lang="ko-KR" altLang="en-US" sz="10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99411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1A042D-C80D-A5E9-0C79-5C0FE3C5D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진행사항 </a:t>
            </a:r>
            <a:r>
              <a:rPr lang="en-US" altLang="ko-KR" dirty="0"/>
              <a:t>- resampling : X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C38892F-5665-1960-8609-2D2C5703BD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45EC4A9-FE6A-48EC-B998-4B7AD00BB17C}" type="slidenum">
              <a:rPr lang="ko-KR" altLang="en-US" smtClean="0"/>
              <a:pPr>
                <a:defRPr/>
              </a:pPr>
              <a:t>20</a:t>
            </a:fld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28FF77E-B9BE-9B42-626B-6E99DA6190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6962" y="1188823"/>
            <a:ext cx="2151903" cy="639755"/>
          </a:xfrm>
          <a:prstGeom prst="rect">
            <a:avLst/>
          </a:prstGeom>
        </p:spPr>
      </p:pic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9C8157AD-4A44-9025-A555-361304050AE6}"/>
              </a:ext>
            </a:extLst>
          </p:cNvPr>
          <p:cNvCxnSpPr/>
          <p:nvPr/>
        </p:nvCxnSpPr>
        <p:spPr>
          <a:xfrm>
            <a:off x="4558976" y="1620871"/>
            <a:ext cx="2952328" cy="0"/>
          </a:xfrm>
          <a:prstGeom prst="straightConnector1">
            <a:avLst/>
          </a:prstGeom>
          <a:ln w="38100" cmpd="dbl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63E0F31-70CC-B851-6026-004614430B31}"/>
              </a:ext>
            </a:extLst>
          </p:cNvPr>
          <p:cNvSpPr txBox="1"/>
          <p:nvPr/>
        </p:nvSpPr>
        <p:spPr>
          <a:xfrm>
            <a:off x="4702992" y="1215085"/>
            <a:ext cx="28083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latin typeface="+mj-lt"/>
              </a:rPr>
              <a:t>Align time resolution</a:t>
            </a:r>
            <a:endParaRPr lang="ko-KR" altLang="en-US" dirty="0">
              <a:latin typeface="+mj-lt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A955C09-6D0F-D63F-CE42-8A3CD1FE6C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40853" y="2031172"/>
            <a:ext cx="2892549" cy="437148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64554A0-41AC-5D7C-1708-3BEFF67610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8237" y="2031173"/>
            <a:ext cx="2847521" cy="437148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3D84368-4856-56BD-7975-82BE2A2DD6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61768" y="1163928"/>
            <a:ext cx="2204190" cy="65173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9F07CC2B-ED42-A298-BE69-BE4225C4A4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025" y="2025083"/>
            <a:ext cx="2838444" cy="437148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DE71DA87-5780-F44C-4251-EDC4AF63CC6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61564" y="2035499"/>
            <a:ext cx="2844712" cy="437148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갈매기형 수장 16">
            <a:extLst>
              <a:ext uri="{FF2B5EF4-FFF2-40B4-BE49-F238E27FC236}">
                <a16:creationId xmlns:a16="http://schemas.microsoft.com/office/drawing/2014/main" id="{56810CF5-DC10-D2AB-60D2-6C289405A6AB}"/>
              </a:ext>
            </a:extLst>
          </p:cNvPr>
          <p:cNvSpPr/>
          <p:nvPr/>
        </p:nvSpPr>
        <p:spPr>
          <a:xfrm>
            <a:off x="7282610" y="673645"/>
            <a:ext cx="1173588" cy="248720"/>
          </a:xfrm>
          <a:prstGeom prst="chevron">
            <a:avLst/>
          </a:prstGeom>
          <a:solidFill>
            <a:schemeClr val="accent6">
              <a:lumMod val="75000"/>
            </a:schemeClr>
          </a:solidFill>
          <a:ln>
            <a:noFill/>
          </a:ln>
          <a:scene3d>
            <a:camera prst="orthographicFront">
              <a:rot lat="21420000" lon="0" rev="0"/>
            </a:camera>
            <a:lightRig rig="soft" dir="t"/>
          </a:scene3d>
          <a:sp3d extrusionH="16510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+mj-lt"/>
              </a:rPr>
              <a:t>Upsampling(Y)</a:t>
            </a:r>
            <a:endParaRPr lang="ko-KR" altLang="en-US" sz="10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8" name="갈매기형 수장 23">
            <a:extLst>
              <a:ext uri="{FF2B5EF4-FFF2-40B4-BE49-F238E27FC236}">
                <a16:creationId xmlns:a16="http://schemas.microsoft.com/office/drawing/2014/main" id="{83842E05-8BFA-71D3-7217-333C7B4CD698}"/>
              </a:ext>
            </a:extLst>
          </p:cNvPr>
          <p:cNvSpPr/>
          <p:nvPr/>
        </p:nvSpPr>
        <p:spPr>
          <a:xfrm>
            <a:off x="8456198" y="673645"/>
            <a:ext cx="1173588" cy="248720"/>
          </a:xfrm>
          <a:prstGeom prst="chevron">
            <a:avLst/>
          </a:prstGeom>
          <a:solidFill>
            <a:srgbClr val="D96E08"/>
          </a:solidFill>
          <a:ln>
            <a:noFill/>
          </a:ln>
          <a:scene3d>
            <a:camera prst="orthographicFront">
              <a:rot lat="21420000" lon="0" rev="0"/>
            </a:camera>
            <a:lightRig rig="soft" dir="t"/>
          </a:scene3d>
          <a:sp3d extrusionH="16510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+mj-lt"/>
              </a:rPr>
              <a:t>Resampling(X)</a:t>
            </a:r>
            <a:endParaRPr lang="ko-KR" altLang="en-US" sz="10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갈매기형 수장 20">
            <a:extLst>
              <a:ext uri="{FF2B5EF4-FFF2-40B4-BE49-F238E27FC236}">
                <a16:creationId xmlns:a16="http://schemas.microsoft.com/office/drawing/2014/main" id="{4B199A09-27FC-5AC9-E523-09DD985AAF70}"/>
              </a:ext>
            </a:extLst>
          </p:cNvPr>
          <p:cNvSpPr/>
          <p:nvPr/>
        </p:nvSpPr>
        <p:spPr>
          <a:xfrm>
            <a:off x="9629786" y="673645"/>
            <a:ext cx="1173588" cy="248720"/>
          </a:xfrm>
          <a:prstGeom prst="chevron">
            <a:avLst/>
          </a:prstGeom>
          <a:solidFill>
            <a:schemeClr val="accent6">
              <a:lumMod val="75000"/>
            </a:schemeClr>
          </a:solidFill>
          <a:ln>
            <a:noFill/>
          </a:ln>
          <a:scene3d>
            <a:camera prst="orthographicFront">
              <a:rot lat="21420000" lon="0" rev="0"/>
            </a:camera>
            <a:lightRig rig="soft" dir="t"/>
          </a:scene3d>
          <a:sp3d extrusionH="16510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  <a:latin typeface="+mj-lt"/>
              </a:rPr>
              <a:t>InfluxDB</a:t>
            </a:r>
            <a:endParaRPr lang="ko-KR" altLang="en-US" sz="9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3" name="갈매기형 수장 19">
            <a:extLst>
              <a:ext uri="{FF2B5EF4-FFF2-40B4-BE49-F238E27FC236}">
                <a16:creationId xmlns:a16="http://schemas.microsoft.com/office/drawing/2014/main" id="{3E34B55E-B330-7D10-E5CF-81472AD1F0CD}"/>
              </a:ext>
            </a:extLst>
          </p:cNvPr>
          <p:cNvSpPr/>
          <p:nvPr/>
        </p:nvSpPr>
        <p:spPr>
          <a:xfrm>
            <a:off x="10803374" y="673645"/>
            <a:ext cx="1173588" cy="248720"/>
          </a:xfrm>
          <a:prstGeom prst="chevron">
            <a:avLst/>
          </a:prstGeom>
          <a:solidFill>
            <a:schemeClr val="accent6">
              <a:lumMod val="75000"/>
            </a:schemeClr>
          </a:solidFill>
          <a:ln>
            <a:noFill/>
          </a:ln>
          <a:scene3d>
            <a:camera prst="orthographicFront">
              <a:rot lat="21420000" lon="0" rev="0"/>
            </a:camera>
            <a:lightRig rig="soft" dir="t"/>
          </a:scene3d>
          <a:sp3d extrusionH="16510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+mj-lt"/>
              </a:rPr>
              <a:t>DeltaY</a:t>
            </a:r>
            <a:endParaRPr lang="ko-KR" altLang="en-US" sz="10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897449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그림 43">
            <a:extLst>
              <a:ext uri="{FF2B5EF4-FFF2-40B4-BE49-F238E27FC236}">
                <a16:creationId xmlns:a16="http://schemas.microsoft.com/office/drawing/2014/main" id="{934A2B68-39B7-FFF2-9C9D-36C46EB6B8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261" y="1152693"/>
            <a:ext cx="2505075" cy="37719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5FAC0281-4872-2027-C120-AB54CC215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진행사항 </a:t>
            </a:r>
            <a:r>
              <a:rPr lang="en-US" altLang="ko-KR" dirty="0"/>
              <a:t>- influxDB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5DBF23A-99D5-BC7B-007A-C3C681117A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45EC4A9-FE6A-48EC-B998-4B7AD00BB17C}" type="slidenum">
              <a:rPr lang="ko-KR" altLang="en-US" smtClean="0"/>
              <a:pPr>
                <a:defRPr/>
              </a:pPr>
              <a:t>21</a:t>
            </a:fld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7DB95CA-5680-71D7-E163-5B0EF12226CB}"/>
              </a:ext>
            </a:extLst>
          </p:cNvPr>
          <p:cNvSpPr/>
          <p:nvPr/>
        </p:nvSpPr>
        <p:spPr>
          <a:xfrm>
            <a:off x="407369" y="3547341"/>
            <a:ext cx="2304255" cy="1321820"/>
          </a:xfrm>
          <a:prstGeom prst="rect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3FFD0377-76DC-7BD7-59A4-4C6D92463B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9265" y="3228964"/>
            <a:ext cx="1655292" cy="1527962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630EABC0-0EC9-24A7-7AB6-D531D3A607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6200" y="3179623"/>
            <a:ext cx="1599900" cy="1577303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7FC8ECE3-FF80-FF2D-629D-788ACD72AC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73400" y="1099410"/>
            <a:ext cx="2169356" cy="1898187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9B9D7012-579B-0945-4882-1597374154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4024" y="3717032"/>
            <a:ext cx="2228109" cy="2942189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E31AF30C-4F01-E5EB-96F6-5EB33B1B21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04404" y="5086439"/>
            <a:ext cx="1762601" cy="1572782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7C4775A3-6E82-BDCE-A2D5-2E9E25659D5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38623" y="1152693"/>
            <a:ext cx="2336577" cy="1893667"/>
          </a:xfrm>
          <a:prstGeom prst="rect">
            <a:avLst/>
          </a:prstGeom>
        </p:spPr>
      </p:pic>
      <p:sp>
        <p:nvSpPr>
          <p:cNvPr id="29" name="내용 개체 틀 2">
            <a:extLst>
              <a:ext uri="{FF2B5EF4-FFF2-40B4-BE49-F238E27FC236}">
                <a16:creationId xmlns:a16="http://schemas.microsoft.com/office/drawing/2014/main" id="{D1A426A4-8937-6AC6-2D54-22BC02858336}"/>
              </a:ext>
            </a:extLst>
          </p:cNvPr>
          <p:cNvSpPr txBox="1">
            <a:spLocks/>
          </p:cNvSpPr>
          <p:nvPr/>
        </p:nvSpPr>
        <p:spPr>
          <a:xfrm>
            <a:off x="8748482" y="1215418"/>
            <a:ext cx="3168352" cy="1728191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60" indent="-256032" algn="l" rtl="0" eaLnBrk="1" latinLnBrk="1" hangingPunct="1">
              <a:lnSpc>
                <a:spcPct val="100000"/>
              </a:lnSpc>
              <a:spcBef>
                <a:spcPts val="1200"/>
              </a:spcBef>
              <a:buClrTx/>
              <a:buFont typeface="Georgia"/>
              <a:buChar char="•"/>
              <a:defRPr kumimoji="0" sz="2000" kern="1200" baseline="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함초롬바탕" panose="02030604000101010101" pitchFamily="18" charset="-127"/>
              </a:defRPr>
            </a:lvl1pPr>
            <a:lvl2pPr marL="540000" indent="-246888" algn="l" rtl="0" eaLnBrk="1" latinLnBrk="1" hangingPunct="1">
              <a:lnSpc>
                <a:spcPct val="100000"/>
              </a:lnSpc>
              <a:spcBef>
                <a:spcPts val="1200"/>
              </a:spcBef>
              <a:buClrTx/>
              <a:buFont typeface="Arial" panose="020B0604020202020204" pitchFamily="34" charset="0"/>
              <a:buChar char="•"/>
              <a:defRPr kumimoji="0" sz="1800" kern="1200" baseline="0">
                <a:solidFill>
                  <a:schemeClr val="tx2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함초롬바탕" panose="02030604000101010101" pitchFamily="18" charset="-127"/>
              </a:defRPr>
            </a:lvl2pPr>
            <a:lvl3pPr marL="720000" indent="-219456" algn="l" rtl="0" eaLnBrk="1" latinLnBrk="1" hangingPunct="1">
              <a:lnSpc>
                <a:spcPct val="100000"/>
              </a:lnSpc>
              <a:spcBef>
                <a:spcPts val="1200"/>
              </a:spcBef>
              <a:buClrTx/>
              <a:buFont typeface="Arial" panose="020B0604020202020204" pitchFamily="34" charset="0"/>
              <a:buChar char="•"/>
              <a:defRPr kumimoji="0" sz="1800" kern="1200" baseline="0">
                <a:solidFill>
                  <a:schemeClr val="tx2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함초롬바탕" panose="02030604000101010101" pitchFamily="18" charset="-127"/>
              </a:defRPr>
            </a:lvl3pPr>
            <a:lvl4pPr marL="900000" indent="-201168" algn="l" rtl="0" eaLnBrk="1" latinLnBrk="1" hangingPunct="1">
              <a:lnSpc>
                <a:spcPct val="100000"/>
              </a:lnSpc>
              <a:spcBef>
                <a:spcPts val="1200"/>
              </a:spcBef>
              <a:buClrTx/>
              <a:buFont typeface="Arial" panose="020B0604020202020204" pitchFamily="34" charset="0"/>
              <a:buChar char="•"/>
              <a:defRPr kumimoji="0" sz="1800" kern="1200" baseline="0">
                <a:solidFill>
                  <a:schemeClr val="tx2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함초롬바탕" panose="02030604000101010101" pitchFamily="18" charset="-127"/>
              </a:defRPr>
            </a:lvl4pPr>
            <a:lvl5pPr marL="1080000" indent="-182880" algn="l" rtl="0" eaLnBrk="1" latinLnBrk="1" hangingPunct="1">
              <a:lnSpc>
                <a:spcPct val="100000"/>
              </a:lnSpc>
              <a:spcBef>
                <a:spcPts val="1200"/>
              </a:spcBef>
              <a:buClrTx/>
              <a:buFont typeface="Arial" panose="020B0604020202020204" pitchFamily="34" charset="0"/>
              <a:buChar char="•"/>
              <a:defRPr kumimoji="0" sz="1800" kern="1200" baseline="0">
                <a:solidFill>
                  <a:schemeClr val="tx2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함초롬바탕" panose="02030604000101010101" pitchFamily="18" charset="-127"/>
              </a:defRPr>
            </a:lvl5pPr>
            <a:lvl6pPr marL="1609344" indent="-182880" algn="l" rtl="0" eaLnBrk="1" latinLnBrk="1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1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1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1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9728" indent="0" fontAlgn="auto">
              <a:spcAft>
                <a:spcPts val="0"/>
              </a:spcAft>
              <a:buNone/>
            </a:pPr>
            <a:r>
              <a:rPr lang="en-US" altLang="ko-KR" sz="1600" dirty="0"/>
              <a:t>python</a:t>
            </a:r>
            <a:r>
              <a:rPr lang="ko-KR" altLang="en-US" sz="1600" dirty="0"/>
              <a:t>에서 </a:t>
            </a:r>
            <a:r>
              <a:rPr lang="en-US" altLang="ko-KR" sz="1600" dirty="0"/>
              <a:t>influxDB</a:t>
            </a:r>
            <a:r>
              <a:rPr lang="ko-KR" altLang="en-US" sz="1600" dirty="0"/>
              <a:t>의</a:t>
            </a:r>
            <a:endParaRPr lang="en-US" altLang="ko-KR" sz="1600" dirty="0"/>
          </a:p>
          <a:p>
            <a:pPr marL="109728" indent="0" fontAlgn="auto">
              <a:spcAft>
                <a:spcPts val="0"/>
              </a:spcAft>
              <a:buNone/>
            </a:pPr>
            <a:r>
              <a:rPr lang="en-US" altLang="ko-KR" sz="1600" dirty="0"/>
              <a:t>hidden column 'time'</a:t>
            </a:r>
            <a:r>
              <a:rPr lang="ko-KR" altLang="en-US" sz="1600" dirty="0"/>
              <a:t>과</a:t>
            </a:r>
            <a:endParaRPr lang="en-US" altLang="ko-KR" sz="1600" dirty="0"/>
          </a:p>
          <a:p>
            <a:pPr marL="109728" indent="0" fontAlgn="auto">
              <a:spcAft>
                <a:spcPts val="0"/>
              </a:spcAft>
              <a:buNone/>
            </a:pPr>
            <a:r>
              <a:rPr lang="en-US" altLang="ko-KR" sz="1600" dirty="0"/>
              <a:t>tag</a:t>
            </a:r>
            <a:r>
              <a:rPr lang="ko-KR" altLang="en-US" sz="1600" dirty="0"/>
              <a:t> </a:t>
            </a:r>
            <a:r>
              <a:rPr lang="en-US" altLang="ko-KR" sz="1600" dirty="0"/>
              <a:t>key</a:t>
            </a:r>
            <a:r>
              <a:rPr lang="ko-KR" altLang="en-US" sz="1600" dirty="0"/>
              <a:t>를 결합하여 사용가능</a:t>
            </a:r>
            <a:endParaRPr lang="en-US" altLang="ko-KR" sz="1600" dirty="0"/>
          </a:p>
          <a:p>
            <a:pPr marL="109728" indent="0" fontAlgn="auto">
              <a:spcAft>
                <a:spcPts val="0"/>
              </a:spcAft>
              <a:buNone/>
            </a:pPr>
            <a:r>
              <a:rPr lang="ko-KR" altLang="en-US" sz="1600" dirty="0"/>
              <a:t>단</a:t>
            </a:r>
            <a:r>
              <a:rPr lang="en-US" altLang="ko-KR" sz="1600" dirty="0"/>
              <a:t>, influxDB</a:t>
            </a:r>
            <a:r>
              <a:rPr lang="ko-KR" altLang="en-US" sz="1600" dirty="0"/>
              <a:t>는 </a:t>
            </a:r>
            <a:r>
              <a:rPr lang="en-US" altLang="ko-KR" sz="1600" dirty="0"/>
              <a:t>join</a:t>
            </a:r>
            <a:r>
              <a:rPr lang="ko-KR" altLang="en-US" sz="1600" dirty="0"/>
              <a:t>등을 지원</a:t>
            </a:r>
            <a:r>
              <a:rPr lang="en-US" altLang="ko-KR" sz="1600" dirty="0"/>
              <a:t>x</a:t>
            </a:r>
            <a:endParaRPr lang="ko-KR" altLang="en-US" sz="1600" dirty="0"/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E99A3B76-ECA9-C11E-5E63-9F82CD067139}"/>
              </a:ext>
            </a:extLst>
          </p:cNvPr>
          <p:cNvCxnSpPr>
            <a:cxnSpLocks/>
          </p:cNvCxnSpPr>
          <p:nvPr/>
        </p:nvCxnSpPr>
        <p:spPr>
          <a:xfrm>
            <a:off x="5163537" y="3004835"/>
            <a:ext cx="615728" cy="71219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5E9A4BE7-D384-49EF-DE4E-D2F22B880CDF}"/>
              </a:ext>
            </a:extLst>
          </p:cNvPr>
          <p:cNvCxnSpPr>
            <a:cxnSpLocks/>
            <a:stCxn id="24" idx="3"/>
          </p:cNvCxnSpPr>
          <p:nvPr/>
        </p:nvCxnSpPr>
        <p:spPr>
          <a:xfrm flipV="1">
            <a:off x="5272133" y="4756926"/>
            <a:ext cx="432271" cy="43120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FAA84AE1-D69D-9335-CF36-2B435181E479}"/>
              </a:ext>
            </a:extLst>
          </p:cNvPr>
          <p:cNvCxnSpPr>
            <a:cxnSpLocks/>
          </p:cNvCxnSpPr>
          <p:nvPr/>
        </p:nvCxnSpPr>
        <p:spPr>
          <a:xfrm>
            <a:off x="6583605" y="3053920"/>
            <a:ext cx="2099" cy="49342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A99B0501-F5D5-06B3-D948-B9CB7D4C07F0}"/>
              </a:ext>
            </a:extLst>
          </p:cNvPr>
          <p:cNvCxnSpPr>
            <a:cxnSpLocks/>
          </p:cNvCxnSpPr>
          <p:nvPr/>
        </p:nvCxnSpPr>
        <p:spPr>
          <a:xfrm flipV="1">
            <a:off x="6576732" y="4869160"/>
            <a:ext cx="0" cy="51025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C402341E-07C7-4C18-B764-52A432A5C170}"/>
              </a:ext>
            </a:extLst>
          </p:cNvPr>
          <p:cNvCxnSpPr>
            <a:cxnSpLocks/>
            <a:stCxn id="20" idx="1"/>
          </p:cNvCxnSpPr>
          <p:nvPr/>
        </p:nvCxnSpPr>
        <p:spPr>
          <a:xfrm flipH="1">
            <a:off x="7320136" y="3968275"/>
            <a:ext cx="576064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갈매기형 수장 16">
            <a:extLst>
              <a:ext uri="{FF2B5EF4-FFF2-40B4-BE49-F238E27FC236}">
                <a16:creationId xmlns:a16="http://schemas.microsoft.com/office/drawing/2014/main" id="{68B36794-7AE1-BE18-AD24-2A7D926584AE}"/>
              </a:ext>
            </a:extLst>
          </p:cNvPr>
          <p:cNvSpPr/>
          <p:nvPr/>
        </p:nvSpPr>
        <p:spPr>
          <a:xfrm>
            <a:off x="7282610" y="673645"/>
            <a:ext cx="1173588" cy="248720"/>
          </a:xfrm>
          <a:prstGeom prst="chevron">
            <a:avLst/>
          </a:prstGeom>
          <a:solidFill>
            <a:schemeClr val="accent6">
              <a:lumMod val="75000"/>
            </a:schemeClr>
          </a:solidFill>
          <a:ln>
            <a:noFill/>
          </a:ln>
          <a:scene3d>
            <a:camera prst="orthographicFront">
              <a:rot lat="21420000" lon="0" rev="0"/>
            </a:camera>
            <a:lightRig rig="soft" dir="t"/>
          </a:scene3d>
          <a:sp3d extrusionH="16510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+mj-lt"/>
              </a:rPr>
              <a:t>Upsampling(Y)</a:t>
            </a:r>
            <a:endParaRPr lang="ko-KR" altLang="en-US" sz="10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갈매기형 수장 23">
            <a:extLst>
              <a:ext uri="{FF2B5EF4-FFF2-40B4-BE49-F238E27FC236}">
                <a16:creationId xmlns:a16="http://schemas.microsoft.com/office/drawing/2014/main" id="{B40BD5CC-4A45-7FD0-03AA-7EF9B261D140}"/>
              </a:ext>
            </a:extLst>
          </p:cNvPr>
          <p:cNvSpPr/>
          <p:nvPr/>
        </p:nvSpPr>
        <p:spPr>
          <a:xfrm>
            <a:off x="8456198" y="673645"/>
            <a:ext cx="1173588" cy="248720"/>
          </a:xfrm>
          <a:prstGeom prst="chevron">
            <a:avLst/>
          </a:prstGeom>
          <a:solidFill>
            <a:schemeClr val="accent6">
              <a:lumMod val="75000"/>
            </a:schemeClr>
          </a:solidFill>
          <a:ln>
            <a:noFill/>
          </a:ln>
          <a:scene3d>
            <a:camera prst="orthographicFront">
              <a:rot lat="21420000" lon="0" rev="0"/>
            </a:camera>
            <a:lightRig rig="soft" dir="t"/>
          </a:scene3d>
          <a:sp3d extrusionH="16510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+mj-lt"/>
              </a:rPr>
              <a:t>Resampling(X)</a:t>
            </a:r>
            <a:endParaRPr lang="ko-KR" altLang="en-US" sz="10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" name="갈매기형 수장 20">
            <a:extLst>
              <a:ext uri="{FF2B5EF4-FFF2-40B4-BE49-F238E27FC236}">
                <a16:creationId xmlns:a16="http://schemas.microsoft.com/office/drawing/2014/main" id="{2F70505F-1983-5B9E-3016-6502877D70FC}"/>
              </a:ext>
            </a:extLst>
          </p:cNvPr>
          <p:cNvSpPr/>
          <p:nvPr/>
        </p:nvSpPr>
        <p:spPr>
          <a:xfrm>
            <a:off x="9629786" y="673645"/>
            <a:ext cx="1173588" cy="248720"/>
          </a:xfrm>
          <a:prstGeom prst="chevron">
            <a:avLst/>
          </a:prstGeom>
          <a:solidFill>
            <a:srgbClr val="B95452"/>
          </a:solidFill>
          <a:ln>
            <a:noFill/>
          </a:ln>
          <a:scene3d>
            <a:camera prst="orthographicFront">
              <a:rot lat="21420000" lon="0" rev="0"/>
            </a:camera>
            <a:lightRig rig="soft" dir="t"/>
          </a:scene3d>
          <a:sp3d extrusionH="16510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  <a:latin typeface="+mj-lt"/>
              </a:rPr>
              <a:t>InfluxDB</a:t>
            </a:r>
            <a:endParaRPr lang="ko-KR" altLang="en-US" sz="9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갈매기형 수장 19">
            <a:extLst>
              <a:ext uri="{FF2B5EF4-FFF2-40B4-BE49-F238E27FC236}">
                <a16:creationId xmlns:a16="http://schemas.microsoft.com/office/drawing/2014/main" id="{22D2C054-64FD-6F8E-E3E7-993EFC393A73}"/>
              </a:ext>
            </a:extLst>
          </p:cNvPr>
          <p:cNvSpPr/>
          <p:nvPr/>
        </p:nvSpPr>
        <p:spPr>
          <a:xfrm>
            <a:off x="10803374" y="673645"/>
            <a:ext cx="1173588" cy="248720"/>
          </a:xfrm>
          <a:prstGeom prst="chevron">
            <a:avLst/>
          </a:prstGeom>
          <a:solidFill>
            <a:schemeClr val="accent6">
              <a:lumMod val="75000"/>
            </a:schemeClr>
          </a:solidFill>
          <a:ln>
            <a:noFill/>
          </a:ln>
          <a:scene3d>
            <a:camera prst="orthographicFront">
              <a:rot lat="21420000" lon="0" rev="0"/>
            </a:camera>
            <a:lightRig rig="soft" dir="t"/>
          </a:scene3d>
          <a:sp3d extrusionH="16510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+mj-lt"/>
              </a:rPr>
              <a:t>DeltaY</a:t>
            </a:r>
            <a:endParaRPr lang="ko-KR" altLang="en-US" sz="10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524418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46BC3A25-8CEC-F07B-436E-BB3B71395D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261" y="1152693"/>
            <a:ext cx="2505075" cy="37719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5FAC0281-4872-2027-C120-AB54CC215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진행사항 </a:t>
            </a:r>
            <a:r>
              <a:rPr lang="en-US" altLang="ko-KR" dirty="0"/>
              <a:t>- influxDB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5DBF23A-99D5-BC7B-007A-C3C681117A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45EC4A9-FE6A-48EC-B998-4B7AD00BB17C}" type="slidenum">
              <a:rPr lang="ko-KR" altLang="en-US" smtClean="0"/>
              <a:pPr>
                <a:defRPr/>
              </a:pPr>
              <a:t>22</a:t>
            </a:fld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CB88E01-90ED-4159-3D35-FC7882B6E2C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2847"/>
          <a:stretch/>
        </p:blipFill>
        <p:spPr>
          <a:xfrm>
            <a:off x="3071664" y="1152693"/>
            <a:ext cx="2524125" cy="942201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B7DB95CA-5680-71D7-E163-5B0EF12226CB}"/>
              </a:ext>
            </a:extLst>
          </p:cNvPr>
          <p:cNvSpPr/>
          <p:nvPr/>
        </p:nvSpPr>
        <p:spPr>
          <a:xfrm>
            <a:off x="406965" y="2033118"/>
            <a:ext cx="1937550" cy="1527290"/>
          </a:xfrm>
          <a:prstGeom prst="rect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45077408-3A59-DA03-9DF2-6C6F1544E45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066"/>
          <a:stretch/>
        </p:blipFill>
        <p:spPr>
          <a:xfrm>
            <a:off x="3071664" y="2204864"/>
            <a:ext cx="2524125" cy="455558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5519EC7-0736-CF3C-002B-3D9A190591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7892" y="2611455"/>
            <a:ext cx="6108084" cy="37637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F94A9AE-27B2-9DC8-51AA-9E5939179F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9976" y="3429000"/>
            <a:ext cx="6096000" cy="1503420"/>
          </a:xfrm>
          <a:prstGeom prst="rect">
            <a:avLst/>
          </a:prstGeom>
        </p:spPr>
      </p:pic>
      <p:sp>
        <p:nvSpPr>
          <p:cNvPr id="3" name="갈매기형 수장 16">
            <a:extLst>
              <a:ext uri="{FF2B5EF4-FFF2-40B4-BE49-F238E27FC236}">
                <a16:creationId xmlns:a16="http://schemas.microsoft.com/office/drawing/2014/main" id="{8FC6B619-C03F-894E-7D51-BCCAC2E6639F}"/>
              </a:ext>
            </a:extLst>
          </p:cNvPr>
          <p:cNvSpPr/>
          <p:nvPr/>
        </p:nvSpPr>
        <p:spPr>
          <a:xfrm>
            <a:off x="7282610" y="673645"/>
            <a:ext cx="1173588" cy="248720"/>
          </a:xfrm>
          <a:prstGeom prst="chevron">
            <a:avLst/>
          </a:prstGeom>
          <a:solidFill>
            <a:schemeClr val="accent6">
              <a:lumMod val="75000"/>
            </a:schemeClr>
          </a:solidFill>
          <a:ln>
            <a:noFill/>
          </a:ln>
          <a:scene3d>
            <a:camera prst="orthographicFront">
              <a:rot lat="21420000" lon="0" rev="0"/>
            </a:camera>
            <a:lightRig rig="soft" dir="t"/>
          </a:scene3d>
          <a:sp3d extrusionH="16510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+mj-lt"/>
              </a:rPr>
              <a:t>Upsampling(Y)</a:t>
            </a:r>
            <a:endParaRPr lang="ko-KR" altLang="en-US" sz="10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" name="갈매기형 수장 23">
            <a:extLst>
              <a:ext uri="{FF2B5EF4-FFF2-40B4-BE49-F238E27FC236}">
                <a16:creationId xmlns:a16="http://schemas.microsoft.com/office/drawing/2014/main" id="{CDA76984-6A58-92FE-1F46-B52D2F119D2C}"/>
              </a:ext>
            </a:extLst>
          </p:cNvPr>
          <p:cNvSpPr/>
          <p:nvPr/>
        </p:nvSpPr>
        <p:spPr>
          <a:xfrm>
            <a:off x="8456198" y="673645"/>
            <a:ext cx="1173588" cy="248720"/>
          </a:xfrm>
          <a:prstGeom prst="chevron">
            <a:avLst/>
          </a:prstGeom>
          <a:solidFill>
            <a:schemeClr val="accent6">
              <a:lumMod val="75000"/>
            </a:schemeClr>
          </a:solidFill>
          <a:ln>
            <a:noFill/>
          </a:ln>
          <a:scene3d>
            <a:camera prst="orthographicFront">
              <a:rot lat="21420000" lon="0" rev="0"/>
            </a:camera>
            <a:lightRig rig="soft" dir="t"/>
          </a:scene3d>
          <a:sp3d extrusionH="16510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+mj-lt"/>
              </a:rPr>
              <a:t>Resampling(X)</a:t>
            </a:r>
            <a:endParaRPr lang="ko-KR" altLang="en-US" sz="10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갈매기형 수장 20">
            <a:extLst>
              <a:ext uri="{FF2B5EF4-FFF2-40B4-BE49-F238E27FC236}">
                <a16:creationId xmlns:a16="http://schemas.microsoft.com/office/drawing/2014/main" id="{7BA91349-90E7-8D5E-69DA-0937A470A973}"/>
              </a:ext>
            </a:extLst>
          </p:cNvPr>
          <p:cNvSpPr/>
          <p:nvPr/>
        </p:nvSpPr>
        <p:spPr>
          <a:xfrm>
            <a:off x="9629786" y="673645"/>
            <a:ext cx="1173588" cy="248720"/>
          </a:xfrm>
          <a:prstGeom prst="chevron">
            <a:avLst/>
          </a:prstGeom>
          <a:solidFill>
            <a:srgbClr val="B95452"/>
          </a:solidFill>
          <a:ln>
            <a:noFill/>
          </a:ln>
          <a:scene3d>
            <a:camera prst="orthographicFront">
              <a:rot lat="21420000" lon="0" rev="0"/>
            </a:camera>
            <a:lightRig rig="soft" dir="t"/>
          </a:scene3d>
          <a:sp3d extrusionH="16510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  <a:latin typeface="+mj-lt"/>
              </a:rPr>
              <a:t>InfluxDB</a:t>
            </a:r>
            <a:endParaRPr lang="ko-KR" altLang="en-US" sz="9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갈매기형 수장 19">
            <a:extLst>
              <a:ext uri="{FF2B5EF4-FFF2-40B4-BE49-F238E27FC236}">
                <a16:creationId xmlns:a16="http://schemas.microsoft.com/office/drawing/2014/main" id="{0084C546-C16D-813B-414E-6FEC464772BC}"/>
              </a:ext>
            </a:extLst>
          </p:cNvPr>
          <p:cNvSpPr/>
          <p:nvPr/>
        </p:nvSpPr>
        <p:spPr>
          <a:xfrm>
            <a:off x="10803374" y="673645"/>
            <a:ext cx="1173588" cy="248720"/>
          </a:xfrm>
          <a:prstGeom prst="chevron">
            <a:avLst/>
          </a:prstGeom>
          <a:solidFill>
            <a:schemeClr val="accent6">
              <a:lumMod val="75000"/>
            </a:schemeClr>
          </a:solidFill>
          <a:ln>
            <a:noFill/>
          </a:ln>
          <a:scene3d>
            <a:camera prst="orthographicFront">
              <a:rot lat="21420000" lon="0" rev="0"/>
            </a:camera>
            <a:lightRig rig="soft" dir="t"/>
          </a:scene3d>
          <a:sp3d extrusionH="16510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+mj-lt"/>
              </a:rPr>
              <a:t>DeltaY</a:t>
            </a:r>
            <a:endParaRPr lang="ko-KR" altLang="en-US" sz="10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643151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AC0281-4872-2027-C120-AB54CC215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진행사항 </a:t>
            </a:r>
            <a:r>
              <a:rPr lang="en-US" altLang="ko-KR" dirty="0"/>
              <a:t>- </a:t>
            </a:r>
            <a:r>
              <a:rPr lang="ko-KR" altLang="en-US" dirty="0"/>
              <a:t>시각화</a:t>
            </a:r>
            <a:r>
              <a:rPr lang="en-US" altLang="ko-KR" dirty="0"/>
              <a:t>(Grafana)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5DBF23A-99D5-BC7B-007A-C3C681117A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45EC4A9-FE6A-48EC-B998-4B7AD00BB17C}" type="slidenum">
              <a:rPr lang="ko-KR" altLang="en-US" smtClean="0"/>
              <a:pPr>
                <a:defRPr/>
              </a:pPr>
              <a:t>23</a:t>
            </a:fld>
            <a:endParaRPr lang="ko-KR" altLang="en-US" dirty="0"/>
          </a:p>
        </p:txBody>
      </p:sp>
      <p:pic>
        <p:nvPicPr>
          <p:cNvPr id="6" name="그림 5">
            <a:hlinkClick r:id="rId2"/>
            <a:extLst>
              <a:ext uri="{FF2B5EF4-FFF2-40B4-BE49-F238E27FC236}">
                <a16:creationId xmlns:a16="http://schemas.microsoft.com/office/drawing/2014/main" id="{65AE3738-3320-4034-A956-BE57345D4D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633" y="1268760"/>
            <a:ext cx="10530734" cy="5034826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3" name="갈매기형 수장 16">
            <a:extLst>
              <a:ext uri="{FF2B5EF4-FFF2-40B4-BE49-F238E27FC236}">
                <a16:creationId xmlns:a16="http://schemas.microsoft.com/office/drawing/2014/main" id="{FF0CD14C-795D-7BA4-F641-146AE76E97DC}"/>
              </a:ext>
            </a:extLst>
          </p:cNvPr>
          <p:cNvSpPr/>
          <p:nvPr/>
        </p:nvSpPr>
        <p:spPr>
          <a:xfrm>
            <a:off x="7282610" y="673645"/>
            <a:ext cx="1173588" cy="248720"/>
          </a:xfrm>
          <a:prstGeom prst="chevron">
            <a:avLst/>
          </a:prstGeom>
          <a:solidFill>
            <a:schemeClr val="accent6">
              <a:lumMod val="75000"/>
            </a:schemeClr>
          </a:solidFill>
          <a:ln>
            <a:noFill/>
          </a:ln>
          <a:scene3d>
            <a:camera prst="orthographicFront">
              <a:rot lat="21420000" lon="0" rev="0"/>
            </a:camera>
            <a:lightRig rig="soft" dir="t"/>
          </a:scene3d>
          <a:sp3d extrusionH="16510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+mj-lt"/>
              </a:rPr>
              <a:t>Upsampling(Y)</a:t>
            </a:r>
            <a:endParaRPr lang="ko-KR" altLang="en-US" sz="10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갈매기형 수장 23">
            <a:extLst>
              <a:ext uri="{FF2B5EF4-FFF2-40B4-BE49-F238E27FC236}">
                <a16:creationId xmlns:a16="http://schemas.microsoft.com/office/drawing/2014/main" id="{7E3CF546-B384-044E-8FE3-0470A2AF92CD}"/>
              </a:ext>
            </a:extLst>
          </p:cNvPr>
          <p:cNvSpPr/>
          <p:nvPr/>
        </p:nvSpPr>
        <p:spPr>
          <a:xfrm>
            <a:off x="8456198" y="673645"/>
            <a:ext cx="1173588" cy="248720"/>
          </a:xfrm>
          <a:prstGeom prst="chevron">
            <a:avLst/>
          </a:prstGeom>
          <a:solidFill>
            <a:schemeClr val="accent6">
              <a:lumMod val="75000"/>
            </a:schemeClr>
          </a:solidFill>
          <a:ln>
            <a:noFill/>
          </a:ln>
          <a:scene3d>
            <a:camera prst="orthographicFront">
              <a:rot lat="21420000" lon="0" rev="0"/>
            </a:camera>
            <a:lightRig rig="soft" dir="t"/>
          </a:scene3d>
          <a:sp3d extrusionH="16510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+mj-lt"/>
              </a:rPr>
              <a:t>Resampling(X)</a:t>
            </a:r>
            <a:endParaRPr lang="ko-KR" altLang="en-US" sz="10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갈매기형 수장 20">
            <a:extLst>
              <a:ext uri="{FF2B5EF4-FFF2-40B4-BE49-F238E27FC236}">
                <a16:creationId xmlns:a16="http://schemas.microsoft.com/office/drawing/2014/main" id="{AA91C657-C1C8-6733-1FCB-C58DDDFFBB23}"/>
              </a:ext>
            </a:extLst>
          </p:cNvPr>
          <p:cNvSpPr/>
          <p:nvPr/>
        </p:nvSpPr>
        <p:spPr>
          <a:xfrm>
            <a:off x="9629786" y="673645"/>
            <a:ext cx="1173588" cy="248720"/>
          </a:xfrm>
          <a:prstGeom prst="chevron">
            <a:avLst/>
          </a:prstGeom>
          <a:solidFill>
            <a:srgbClr val="B95452"/>
          </a:solidFill>
          <a:ln>
            <a:noFill/>
          </a:ln>
          <a:scene3d>
            <a:camera prst="orthographicFront">
              <a:rot lat="21420000" lon="0" rev="0"/>
            </a:camera>
            <a:lightRig rig="soft" dir="t"/>
          </a:scene3d>
          <a:sp3d extrusionH="16510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  <a:latin typeface="+mj-lt"/>
              </a:rPr>
              <a:t>InfluxDB</a:t>
            </a:r>
            <a:endParaRPr lang="ko-KR" altLang="en-US" sz="9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8" name="갈매기형 수장 19">
            <a:extLst>
              <a:ext uri="{FF2B5EF4-FFF2-40B4-BE49-F238E27FC236}">
                <a16:creationId xmlns:a16="http://schemas.microsoft.com/office/drawing/2014/main" id="{226661E1-A060-1B81-0CE7-7F4F123C9FD6}"/>
              </a:ext>
            </a:extLst>
          </p:cNvPr>
          <p:cNvSpPr/>
          <p:nvPr/>
        </p:nvSpPr>
        <p:spPr>
          <a:xfrm>
            <a:off x="10803374" y="673645"/>
            <a:ext cx="1173588" cy="248720"/>
          </a:xfrm>
          <a:prstGeom prst="chevron">
            <a:avLst/>
          </a:prstGeom>
          <a:solidFill>
            <a:schemeClr val="accent6">
              <a:lumMod val="75000"/>
            </a:schemeClr>
          </a:solidFill>
          <a:ln>
            <a:noFill/>
          </a:ln>
          <a:scene3d>
            <a:camera prst="orthographicFront">
              <a:rot lat="21420000" lon="0" rev="0"/>
            </a:camera>
            <a:lightRig rig="soft" dir="t"/>
          </a:scene3d>
          <a:sp3d extrusionH="16510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+mj-lt"/>
              </a:rPr>
              <a:t>DeltaY</a:t>
            </a:r>
            <a:endParaRPr lang="ko-KR" altLang="en-US" sz="10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212639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6849D7-CEB3-EFBD-361E-CA92C0B23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Appendix.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59A8C51-5776-2680-4D33-768995D27B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influxDB</a:t>
            </a:r>
          </a:p>
          <a:p>
            <a:pPr marL="109728" indent="0">
              <a:buNone/>
            </a:pPr>
            <a:r>
              <a:rPr lang="en-US" altLang="ko-KR" dirty="0"/>
              <a:t> &gt; influx -host 10.255.77.149</a:t>
            </a:r>
          </a:p>
          <a:p>
            <a:pPr marL="109728" indent="0">
              <a:buNone/>
            </a:pPr>
            <a:endParaRPr lang="en-US" altLang="ko-KR" dirty="0"/>
          </a:p>
          <a:p>
            <a:pPr marL="109728" indent="0">
              <a:buNone/>
            </a:pPr>
            <a:endParaRPr lang="en-US" altLang="ko-KR" dirty="0"/>
          </a:p>
          <a:p>
            <a:pPr marL="109728" indent="0">
              <a:buNone/>
            </a:pPr>
            <a:endParaRPr lang="en-US" altLang="ko-KR" dirty="0"/>
          </a:p>
          <a:p>
            <a:pPr marL="109728" indent="0">
              <a:buNone/>
            </a:pPr>
            <a:endParaRPr lang="en-US" altLang="ko-KR" dirty="0"/>
          </a:p>
          <a:p>
            <a:r>
              <a:rPr lang="en-US" altLang="ko-KR" dirty="0"/>
              <a:t>Grafana</a:t>
            </a:r>
          </a:p>
          <a:p>
            <a:pPr marL="109728" indent="0">
              <a:buNone/>
            </a:pPr>
            <a:r>
              <a:rPr lang="en-US" altLang="ko-KR" dirty="0"/>
              <a:t> &gt; 10.255.77.149:3000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72BFBC0-ACD4-BEC4-713C-95103F4D0A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45EC4A9-FE6A-48EC-B998-4B7AD00BB17C}" type="slidenum">
              <a:rPr lang="ko-KR" altLang="en-US" smtClean="0"/>
              <a:pPr>
                <a:defRPr/>
              </a:pPr>
              <a:t>24</a:t>
            </a:fld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E28993E-549B-278E-D48D-86C787D4FA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6080" y="1058469"/>
            <a:ext cx="3836148" cy="289423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A3CE59E-57BD-DBAC-DA44-FC835166ED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2024" y="4797152"/>
            <a:ext cx="4639322" cy="1171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7610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6849D7-CEB3-EFBD-361E-CA92C0B23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Appendix.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59A8C51-5776-2680-4D33-768995D27B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influxDB</a:t>
            </a:r>
          </a:p>
          <a:p>
            <a:pPr marL="109728" indent="0">
              <a:buNone/>
            </a:pPr>
            <a:r>
              <a:rPr lang="en-US" altLang="ko-KR" sz="1400" dirty="0"/>
              <a:t> &gt; pip</a:t>
            </a:r>
            <a:r>
              <a:rPr lang="ko-KR" altLang="en-US" sz="1400" dirty="0"/>
              <a:t> </a:t>
            </a:r>
            <a:r>
              <a:rPr lang="en-US" altLang="ko-KR" sz="1400" dirty="0"/>
              <a:t>install</a:t>
            </a:r>
            <a:r>
              <a:rPr lang="ko-KR" altLang="en-US" sz="1400" dirty="0"/>
              <a:t> </a:t>
            </a:r>
            <a:r>
              <a:rPr lang="en-US" altLang="ko-KR" sz="1400" dirty="0" err="1"/>
              <a:t>influxdb</a:t>
            </a:r>
            <a:endParaRPr lang="en-US" altLang="ko-KR" sz="1400" dirty="0"/>
          </a:p>
          <a:p>
            <a:pPr marL="109728" indent="0">
              <a:buNone/>
            </a:pPr>
            <a:endParaRPr lang="en-US" altLang="ko-KR" sz="1400" dirty="0"/>
          </a:p>
          <a:p>
            <a:pPr marL="109728" indent="0">
              <a:buNone/>
            </a:pPr>
            <a:r>
              <a:rPr lang="en-US" altLang="ko-KR" sz="1400" dirty="0"/>
              <a:t>&gt;&gt;&gt; import pandas as pd</a:t>
            </a:r>
          </a:p>
          <a:p>
            <a:pPr marL="109728" indent="0" rtl="0">
              <a:buNone/>
            </a:pPr>
            <a:r>
              <a:rPr lang="en-US" altLang="ko-KR" sz="1400" dirty="0"/>
              <a:t>&gt;&gt;&gt; </a:t>
            </a:r>
            <a:r>
              <a:rPr lang="en-US" altLang="ko-KR" sz="1400" dirty="0">
                <a:effectLst/>
                <a:latin typeface="-apple-system"/>
              </a:rPr>
              <a:t>from </a:t>
            </a:r>
            <a:r>
              <a:rPr lang="en-US" altLang="ko-KR" sz="1400" dirty="0" err="1">
                <a:effectLst/>
                <a:latin typeface="-apple-system"/>
              </a:rPr>
              <a:t>influxdb</a:t>
            </a:r>
            <a:r>
              <a:rPr lang="en-US" altLang="ko-KR" sz="1400" dirty="0">
                <a:effectLst/>
                <a:latin typeface="-apple-system"/>
              </a:rPr>
              <a:t> import </a:t>
            </a:r>
            <a:r>
              <a:rPr lang="en-US" altLang="ko-KR" sz="1400" dirty="0" err="1">
                <a:effectLst/>
                <a:latin typeface="-apple-system"/>
              </a:rPr>
              <a:t>InfluxDBClient</a:t>
            </a:r>
            <a:endParaRPr lang="en-US" altLang="ko-KR" sz="1400" dirty="0">
              <a:effectLst/>
              <a:latin typeface="-apple-system"/>
            </a:endParaRPr>
          </a:p>
          <a:p>
            <a:pPr rtl="0"/>
            <a:r>
              <a:rPr lang="en-US" altLang="ko-KR" sz="1400" dirty="0"/>
              <a:t># Explore</a:t>
            </a:r>
            <a:br>
              <a:rPr lang="en-US" altLang="ko-KR" sz="1400" dirty="0"/>
            </a:br>
            <a:r>
              <a:rPr lang="en-US" altLang="ko-KR" sz="1400" dirty="0" err="1"/>
              <a:t>pd.DataFrame</a:t>
            </a:r>
            <a:r>
              <a:rPr lang="en-US" altLang="ko-KR" sz="1400" dirty="0"/>
              <a:t>(</a:t>
            </a:r>
            <a:r>
              <a:rPr lang="en-US" altLang="ko-KR" sz="1400" dirty="0" err="1"/>
              <a:t>db.query</a:t>
            </a:r>
            <a:r>
              <a:rPr lang="en-US" altLang="ko-KR" sz="1400" dirty="0"/>
              <a:t>('show measurements').</a:t>
            </a:r>
            <a:r>
              <a:rPr lang="en-US" altLang="ko-KR" sz="1400" dirty="0" err="1"/>
              <a:t>get_points</a:t>
            </a:r>
            <a:r>
              <a:rPr lang="en-US" altLang="ko-KR" sz="1400" dirty="0"/>
              <a:t>())</a:t>
            </a:r>
            <a:br>
              <a:rPr lang="en-US" altLang="ko-KR" sz="1400" dirty="0"/>
            </a:br>
            <a:r>
              <a:rPr lang="en-US" altLang="ko-KR" sz="1400" dirty="0" err="1"/>
              <a:t>pd.DataFrame</a:t>
            </a:r>
            <a:r>
              <a:rPr lang="en-US" altLang="ko-KR" sz="1400" dirty="0"/>
              <a:t>(</a:t>
            </a:r>
            <a:r>
              <a:rPr lang="en-US" altLang="ko-KR" sz="1400" dirty="0" err="1"/>
              <a:t>db.query</a:t>
            </a:r>
            <a:r>
              <a:rPr lang="en-US" altLang="ko-KR" sz="1400" dirty="0"/>
              <a:t>('show tag keys from {</a:t>
            </a:r>
            <a:r>
              <a:rPr lang="en-US" altLang="ko-KR" sz="1400" dirty="0" err="1"/>
              <a:t>measurements_name</a:t>
            </a:r>
            <a:r>
              <a:rPr lang="en-US" altLang="ko-KR" sz="1400" dirty="0"/>
              <a:t>}').</a:t>
            </a:r>
            <a:r>
              <a:rPr lang="en-US" altLang="ko-KR" sz="1400" dirty="0" err="1"/>
              <a:t>get_points</a:t>
            </a:r>
            <a:r>
              <a:rPr lang="en-US" altLang="ko-KR" sz="1400" dirty="0"/>
              <a:t>())</a:t>
            </a:r>
            <a:br>
              <a:rPr lang="en-US" altLang="ko-KR" sz="1400" dirty="0"/>
            </a:br>
            <a:r>
              <a:rPr lang="en-US" altLang="ko-KR" sz="1400" dirty="0" err="1"/>
              <a:t>pd.DataFrame</a:t>
            </a:r>
            <a:r>
              <a:rPr lang="en-US" altLang="ko-KR" sz="1400" dirty="0"/>
              <a:t>(</a:t>
            </a:r>
            <a:r>
              <a:rPr lang="en-US" altLang="ko-KR" sz="1400" dirty="0" err="1"/>
              <a:t>db.query</a:t>
            </a:r>
            <a:r>
              <a:rPr lang="en-US" altLang="ko-KR" sz="1400" dirty="0"/>
              <a:t>('show field keys from {</a:t>
            </a:r>
            <a:r>
              <a:rPr lang="en-US" altLang="ko-KR" sz="1400" dirty="0" err="1"/>
              <a:t>measurements_name</a:t>
            </a:r>
            <a:r>
              <a:rPr lang="en-US" altLang="ko-KR" sz="1400" dirty="0"/>
              <a:t>}').</a:t>
            </a:r>
            <a:r>
              <a:rPr lang="en-US" altLang="ko-KR" sz="1400" dirty="0" err="1"/>
              <a:t>get_points</a:t>
            </a:r>
            <a:r>
              <a:rPr lang="en-US" altLang="ko-KR" sz="1400" dirty="0"/>
              <a:t>())</a:t>
            </a:r>
            <a:br>
              <a:rPr lang="en-US" altLang="ko-KR" sz="1400" dirty="0"/>
            </a:br>
            <a:r>
              <a:rPr lang="en-US" altLang="ko-KR" sz="1400" dirty="0" err="1"/>
              <a:t>pd.DataFrame</a:t>
            </a:r>
            <a:r>
              <a:rPr lang="en-US" altLang="ko-KR" sz="1400" dirty="0"/>
              <a:t>(</a:t>
            </a:r>
            <a:r>
              <a:rPr lang="en-US" altLang="ko-KR" sz="1400" dirty="0" err="1"/>
              <a:t>db.query</a:t>
            </a:r>
            <a:r>
              <a:rPr lang="en-US" altLang="ko-KR" sz="1400" dirty="0"/>
              <a:t>('show tag values from {</a:t>
            </a:r>
            <a:r>
              <a:rPr lang="en-US" altLang="ko-KR" sz="1400" dirty="0" err="1"/>
              <a:t>measurements_name</a:t>
            </a:r>
            <a:r>
              <a:rPr lang="en-US" altLang="ko-KR" sz="1400" dirty="0"/>
              <a:t>} with key = {</a:t>
            </a:r>
            <a:r>
              <a:rPr lang="en-US" altLang="ko-KR" sz="1400" dirty="0" err="1"/>
              <a:t>key_name</a:t>
            </a:r>
            <a:r>
              <a:rPr lang="en-US" altLang="ko-KR" sz="1400" dirty="0"/>
              <a:t>}').</a:t>
            </a:r>
            <a:r>
              <a:rPr lang="en-US" altLang="ko-KR" sz="1400" dirty="0" err="1"/>
              <a:t>get_points</a:t>
            </a:r>
            <a:r>
              <a:rPr lang="en-US" altLang="ko-KR" sz="1400" dirty="0"/>
              <a:t>())</a:t>
            </a:r>
          </a:p>
          <a:p>
            <a:pPr marL="109728" indent="0" rtl="0">
              <a:buNone/>
            </a:pPr>
            <a:endParaRPr lang="en-US" altLang="ko-KR" sz="1400" dirty="0"/>
          </a:p>
          <a:p>
            <a:pPr rtl="0"/>
            <a:r>
              <a:rPr lang="en-US" altLang="ko-KR" sz="1400" dirty="0"/>
              <a:t># in each tables</a:t>
            </a:r>
            <a:br>
              <a:rPr lang="en-US" altLang="ko-KR" sz="1400" dirty="0"/>
            </a:br>
            <a:r>
              <a:rPr lang="en-US" altLang="ko-KR" sz="1400" dirty="0" err="1"/>
              <a:t>pd.DataFrame</a:t>
            </a:r>
            <a:r>
              <a:rPr lang="en-US" altLang="ko-KR" sz="1400" dirty="0"/>
              <a:t>(</a:t>
            </a:r>
            <a:r>
              <a:rPr lang="en-US" altLang="ko-KR" sz="1400" dirty="0" err="1"/>
              <a:t>db.query</a:t>
            </a:r>
            <a:r>
              <a:rPr lang="en-US" altLang="ko-KR" sz="1400" dirty="0"/>
              <a:t>("select * from growth where </a:t>
            </a:r>
            <a:r>
              <a:rPr lang="en-US" altLang="ko-KR" sz="1400" dirty="0" err="1"/>
              <a:t>dongNo</a:t>
            </a:r>
            <a:r>
              <a:rPr lang="en-US" altLang="ko-KR" sz="1400" dirty="0"/>
              <a:t> = '1' and </a:t>
            </a:r>
            <a:r>
              <a:rPr lang="en-US" altLang="ko-KR" sz="1400" dirty="0" err="1"/>
              <a:t>sampleNumber</a:t>
            </a:r>
            <a:r>
              <a:rPr lang="en-US" altLang="ko-KR" sz="1400" dirty="0"/>
              <a:t>='1'").</a:t>
            </a:r>
            <a:r>
              <a:rPr lang="en-US" altLang="ko-KR" sz="1400" dirty="0" err="1"/>
              <a:t>get_points</a:t>
            </a:r>
            <a:r>
              <a:rPr lang="en-US" altLang="ko-KR" sz="1400" dirty="0"/>
              <a:t>())</a:t>
            </a:r>
          </a:p>
          <a:p>
            <a:pPr marL="109728" indent="0" rtl="0">
              <a:buNone/>
            </a:pPr>
            <a:endParaRPr lang="en-US" altLang="ko-KR" sz="1400" dirty="0"/>
          </a:p>
          <a:p>
            <a:pPr rtl="0"/>
            <a:r>
              <a:rPr lang="en-US" altLang="ko-KR" sz="1400" dirty="0"/>
              <a:t># in </a:t>
            </a:r>
            <a:r>
              <a:rPr lang="en-US" altLang="ko-KR" sz="1400" dirty="0" err="1"/>
              <a:t>itg</a:t>
            </a:r>
            <a:r>
              <a:rPr lang="en-US" altLang="ko-KR" sz="1400" dirty="0"/>
              <a:t> table</a:t>
            </a:r>
            <a:br>
              <a:rPr lang="en-US" altLang="ko-KR" sz="1400" dirty="0"/>
            </a:br>
            <a:r>
              <a:rPr lang="en-US" altLang="ko-KR" sz="1400" dirty="0" err="1"/>
              <a:t>pd.DataFrame</a:t>
            </a:r>
            <a:r>
              <a:rPr lang="en-US" altLang="ko-KR" sz="1400" dirty="0"/>
              <a:t>(</a:t>
            </a:r>
            <a:r>
              <a:rPr lang="en-US" altLang="ko-KR" sz="1400" dirty="0" err="1"/>
              <a:t>db.query</a:t>
            </a:r>
            <a:r>
              <a:rPr lang="en-US" altLang="ko-KR" sz="1400" dirty="0"/>
              <a:t>("select * from GreenHouse_6h where </a:t>
            </a:r>
            <a:r>
              <a:rPr lang="en-US" altLang="ko-KR" sz="1400" dirty="0" err="1"/>
              <a:t>dongNo</a:t>
            </a:r>
            <a:r>
              <a:rPr lang="en-US" altLang="ko-KR" sz="1400" dirty="0"/>
              <a:t>='1' and </a:t>
            </a:r>
            <a:r>
              <a:rPr lang="en-US" altLang="ko-KR" sz="1400" dirty="0" err="1"/>
              <a:t>sampleNumber</a:t>
            </a:r>
            <a:r>
              <a:rPr lang="en-US" altLang="ko-KR" sz="1400" dirty="0"/>
              <a:t>='1'").</a:t>
            </a:r>
            <a:r>
              <a:rPr lang="en-US" altLang="ko-KR" sz="1400" dirty="0" err="1"/>
              <a:t>get_points</a:t>
            </a:r>
            <a:r>
              <a:rPr lang="en-US" altLang="ko-KR" sz="1400" dirty="0"/>
              <a:t>())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72BFBC0-ACD4-BEC4-713C-95103F4D0A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45EC4A9-FE6A-48EC-B998-4B7AD00BB17C}" type="slidenum">
              <a:rPr lang="ko-KR" altLang="en-US" smtClean="0"/>
              <a:pPr>
                <a:defRPr/>
              </a:pPr>
              <a:t>25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017545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79E21B-DBD0-FA0C-A58C-9C08BC951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4. 2</a:t>
            </a:r>
            <a:r>
              <a:rPr lang="ko-KR" altLang="en-US" dirty="0"/>
              <a:t>차 전처리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C0E6081-0083-1B1C-9C4C-039E0D7152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45EC4A9-FE6A-48EC-B998-4B7AD00BB17C}" type="slidenum">
              <a:rPr lang="ko-KR" altLang="en-US" smtClean="0"/>
              <a:pPr>
                <a:defRPr/>
              </a:pPr>
              <a:t>26</a:t>
            </a:fld>
            <a:endParaRPr lang="ko-KR" altLang="en-US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EEA13F3B-78A3-5F9D-0E38-C0810FF2E8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369" y="1700808"/>
            <a:ext cx="6048672" cy="4491074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51EFE65E-EAB7-A0F2-A849-FC59EDA9DCE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887"/>
          <a:stretch/>
        </p:blipFill>
        <p:spPr>
          <a:xfrm>
            <a:off x="6703291" y="1930121"/>
            <a:ext cx="5167599" cy="403244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483D26F-BEBD-80CB-E8B8-778DA026CE0C}"/>
              </a:ext>
            </a:extLst>
          </p:cNvPr>
          <p:cNvSpPr txBox="1"/>
          <p:nvPr/>
        </p:nvSpPr>
        <p:spPr>
          <a:xfrm>
            <a:off x="10767026" y="331634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latin typeface="Arial" panose="020B0604020202020204" pitchFamily="34" charset="0"/>
                <a:ea typeface="맑은 고딕" panose="020B0503020000020004" pitchFamily="50" charset="-127"/>
              </a:rPr>
              <a:t>기준정보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5018B65-49A2-A510-0C95-A434F663CF70}"/>
              </a:ext>
            </a:extLst>
          </p:cNvPr>
          <p:cNvSpPr txBox="1"/>
          <p:nvPr/>
        </p:nvSpPr>
        <p:spPr>
          <a:xfrm>
            <a:off x="9840417" y="1923894"/>
            <a:ext cx="2114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latin typeface="Arial" panose="020B0604020202020204" pitchFamily="34" charset="0"/>
                <a:ea typeface="맑은 고딕" panose="020B0503020000020004" pitchFamily="50" charset="-127"/>
              </a:rPr>
              <a:t>bool -&gt; </a:t>
            </a:r>
            <a:r>
              <a:rPr lang="ko-KR" altLang="en-US" dirty="0" err="1">
                <a:latin typeface="Arial" panose="020B0604020202020204" pitchFamily="34" charset="0"/>
                <a:ea typeface="맑은 고딕" panose="020B0503020000020004" pitchFamily="50" charset="-127"/>
              </a:rPr>
              <a:t>원핫인코딩</a:t>
            </a:r>
            <a:endParaRPr lang="ko-KR" altLang="en-US" dirty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047D663-48A3-3F8C-974D-E904F1590761}"/>
              </a:ext>
            </a:extLst>
          </p:cNvPr>
          <p:cNvSpPr txBox="1"/>
          <p:nvPr/>
        </p:nvSpPr>
        <p:spPr>
          <a:xfrm>
            <a:off x="7320137" y="5962569"/>
            <a:ext cx="4134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latin typeface="Arial" panose="020B0604020202020204" pitchFamily="34" charset="0"/>
                <a:ea typeface="맑은 고딕" panose="020B0503020000020004" pitchFamily="50" charset="-127"/>
              </a:rPr>
              <a:t>float -&gt; </a:t>
            </a:r>
            <a:r>
              <a:rPr lang="ko-KR" altLang="en-US" dirty="0">
                <a:latin typeface="Arial" panose="020B0604020202020204" pitchFamily="34" charset="0"/>
                <a:ea typeface="맑은 고딕" panose="020B0503020000020004" pitchFamily="50" charset="-127"/>
              </a:rPr>
              <a:t>이상치 보정 </a:t>
            </a:r>
            <a:r>
              <a:rPr lang="en-US" altLang="ko-KR" dirty="0">
                <a:latin typeface="Arial" panose="020B0604020202020204" pitchFamily="34" charset="0"/>
                <a:ea typeface="맑은 고딕" panose="020B0503020000020004" pitchFamily="50" charset="-127"/>
              </a:rPr>
              <a:t>-&gt; </a:t>
            </a:r>
            <a:r>
              <a:rPr lang="ko-KR" altLang="en-US" dirty="0">
                <a:latin typeface="Arial" panose="020B0604020202020204" pitchFamily="34" charset="0"/>
                <a:ea typeface="맑은 고딕" panose="020B0503020000020004" pitchFamily="50" charset="-127"/>
              </a:rPr>
              <a:t>최소최대정규화</a:t>
            </a:r>
          </a:p>
        </p:txBody>
      </p:sp>
      <p:sp>
        <p:nvSpPr>
          <p:cNvPr id="23" name="내용 개체 틀 2">
            <a:extLst>
              <a:ext uri="{FF2B5EF4-FFF2-40B4-BE49-F238E27FC236}">
                <a16:creationId xmlns:a16="http://schemas.microsoft.com/office/drawing/2014/main" id="{186F3755-1C2B-BBE0-0270-09179AA9B0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1" y="1058469"/>
            <a:ext cx="10973647" cy="5351529"/>
          </a:xfrm>
        </p:spPr>
        <p:txBody>
          <a:bodyPr/>
          <a:lstStyle/>
          <a:p>
            <a:r>
              <a:rPr lang="ko-KR" altLang="en-US" dirty="0"/>
              <a:t>이 장의 목표 </a:t>
            </a:r>
            <a:r>
              <a:rPr lang="en-US" altLang="ko-KR" dirty="0"/>
              <a:t>: </a:t>
            </a:r>
            <a:r>
              <a:rPr lang="ko-KR" altLang="en-US" dirty="0"/>
              <a:t>학습에 사용될 데이터세트로 변환</a:t>
            </a:r>
            <a:endParaRPr lang="en-US" altLang="ko-KR" dirty="0"/>
          </a:p>
          <a:p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35497325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63367D-9C96-FDC8-E032-13D982C83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4. 2</a:t>
            </a:r>
            <a:r>
              <a:rPr lang="ko-KR" altLang="en-US" dirty="0"/>
              <a:t>차 전처리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60467A8-8C6B-7F25-5B63-D14D26AE7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45EC4A9-FE6A-48EC-B998-4B7AD00BB17C}" type="slidenum">
              <a:rPr lang="ko-KR" altLang="en-US" smtClean="0"/>
              <a:pPr>
                <a:defRPr/>
              </a:pPr>
              <a:t>27</a:t>
            </a:fld>
            <a:endParaRPr lang="ko-KR" altLang="en-US" dirty="0"/>
          </a:p>
        </p:txBody>
      </p:sp>
      <p:pic>
        <p:nvPicPr>
          <p:cNvPr id="17" name="내용 개체 틀 16">
            <a:extLst>
              <a:ext uri="{FF2B5EF4-FFF2-40B4-BE49-F238E27FC236}">
                <a16:creationId xmlns:a16="http://schemas.microsoft.com/office/drawing/2014/main" id="{B6611E72-24F1-90F5-DBD6-11DAB45F22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4994" b="60039"/>
          <a:stretch/>
        </p:blipFill>
        <p:spPr>
          <a:xfrm>
            <a:off x="1127448" y="1916832"/>
            <a:ext cx="4831564" cy="3024912"/>
          </a:xfr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91881071-57F5-82AB-D57A-1D71C1ADBD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7402" y="843046"/>
            <a:ext cx="4807824" cy="5566953"/>
          </a:xfrm>
          <a:prstGeom prst="rect">
            <a:avLst/>
          </a:prstGeom>
        </p:spPr>
      </p:pic>
      <p:sp>
        <p:nvSpPr>
          <p:cNvPr id="21" name="내용 개체 틀 2">
            <a:extLst>
              <a:ext uri="{FF2B5EF4-FFF2-40B4-BE49-F238E27FC236}">
                <a16:creationId xmlns:a16="http://schemas.microsoft.com/office/drawing/2014/main" id="{609B1782-DFF6-ACB2-FA5F-64D1A49ABFCE}"/>
              </a:ext>
            </a:extLst>
          </p:cNvPr>
          <p:cNvSpPr txBox="1">
            <a:spLocks/>
          </p:cNvSpPr>
          <p:nvPr/>
        </p:nvSpPr>
        <p:spPr>
          <a:xfrm>
            <a:off x="609601" y="1058469"/>
            <a:ext cx="10973647" cy="5351529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60" indent="-256032" algn="l" rtl="0" eaLnBrk="1" latinLnBrk="1" hangingPunct="1">
              <a:lnSpc>
                <a:spcPct val="100000"/>
              </a:lnSpc>
              <a:spcBef>
                <a:spcPts val="1200"/>
              </a:spcBef>
              <a:buClrTx/>
              <a:buFont typeface="Georgia"/>
              <a:buChar char="•"/>
              <a:defRPr kumimoji="0" sz="2000" kern="1200" baseline="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함초롬바탕" panose="02030604000101010101" pitchFamily="18" charset="-127"/>
              </a:defRPr>
            </a:lvl1pPr>
            <a:lvl2pPr marL="540000" indent="-246888" algn="l" rtl="0" eaLnBrk="1" latinLnBrk="1" hangingPunct="1">
              <a:lnSpc>
                <a:spcPct val="100000"/>
              </a:lnSpc>
              <a:spcBef>
                <a:spcPts val="1200"/>
              </a:spcBef>
              <a:buClrTx/>
              <a:buFont typeface="Arial" panose="020B0604020202020204" pitchFamily="34" charset="0"/>
              <a:buChar char="•"/>
              <a:defRPr kumimoji="0" sz="1800" kern="1200" baseline="0">
                <a:solidFill>
                  <a:schemeClr val="tx2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함초롬바탕" panose="02030604000101010101" pitchFamily="18" charset="-127"/>
              </a:defRPr>
            </a:lvl2pPr>
            <a:lvl3pPr marL="720000" indent="-219456" algn="l" rtl="0" eaLnBrk="1" latinLnBrk="1" hangingPunct="1">
              <a:lnSpc>
                <a:spcPct val="100000"/>
              </a:lnSpc>
              <a:spcBef>
                <a:spcPts val="1200"/>
              </a:spcBef>
              <a:buClrTx/>
              <a:buFont typeface="Arial" panose="020B0604020202020204" pitchFamily="34" charset="0"/>
              <a:buChar char="•"/>
              <a:defRPr kumimoji="0" sz="1800" kern="1200" baseline="0">
                <a:solidFill>
                  <a:schemeClr val="tx2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함초롬바탕" panose="02030604000101010101" pitchFamily="18" charset="-127"/>
              </a:defRPr>
            </a:lvl3pPr>
            <a:lvl4pPr marL="900000" indent="-201168" algn="l" rtl="0" eaLnBrk="1" latinLnBrk="1" hangingPunct="1">
              <a:lnSpc>
                <a:spcPct val="100000"/>
              </a:lnSpc>
              <a:spcBef>
                <a:spcPts val="1200"/>
              </a:spcBef>
              <a:buClrTx/>
              <a:buFont typeface="Arial" panose="020B0604020202020204" pitchFamily="34" charset="0"/>
              <a:buChar char="•"/>
              <a:defRPr kumimoji="0" sz="1800" kern="1200" baseline="0">
                <a:solidFill>
                  <a:schemeClr val="tx2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함초롬바탕" panose="02030604000101010101" pitchFamily="18" charset="-127"/>
              </a:defRPr>
            </a:lvl4pPr>
            <a:lvl5pPr marL="1080000" indent="-182880" algn="l" rtl="0" eaLnBrk="1" latinLnBrk="1" hangingPunct="1">
              <a:lnSpc>
                <a:spcPct val="100000"/>
              </a:lnSpc>
              <a:spcBef>
                <a:spcPts val="1200"/>
              </a:spcBef>
              <a:buClrTx/>
              <a:buFont typeface="Arial" panose="020B0604020202020204" pitchFamily="34" charset="0"/>
              <a:buChar char="•"/>
              <a:defRPr kumimoji="0" sz="1800" kern="1200" baseline="0">
                <a:solidFill>
                  <a:schemeClr val="tx2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함초롬바탕" panose="02030604000101010101" pitchFamily="18" charset="-127"/>
              </a:defRPr>
            </a:lvl5pPr>
            <a:lvl6pPr marL="1609344" indent="-182880" algn="l" rtl="0" eaLnBrk="1" latinLnBrk="1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1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1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1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altLang="ko-KR" dirty="0"/>
              <a:t>4.1 </a:t>
            </a:r>
            <a:r>
              <a:rPr lang="ko-KR" altLang="en-US" dirty="0"/>
              <a:t>범주형</a:t>
            </a:r>
            <a:r>
              <a:rPr lang="en-US" altLang="ko-KR" dirty="0"/>
              <a:t>(</a:t>
            </a:r>
            <a:r>
              <a:rPr lang="ko-KR" altLang="en-US" dirty="0"/>
              <a:t>이진</a:t>
            </a:r>
            <a:r>
              <a:rPr lang="en-US" altLang="ko-KR" dirty="0"/>
              <a:t>) </a:t>
            </a:r>
            <a:r>
              <a:rPr lang="ko-KR" altLang="en-US" dirty="0"/>
              <a:t>데이터 원 핫 인코딩</a:t>
            </a:r>
            <a:endParaRPr lang="en-US" altLang="ko-KR" sz="1400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918D37F-3347-7839-97B3-C14E164FD5DA}"/>
              </a:ext>
            </a:extLst>
          </p:cNvPr>
          <p:cNvSpPr/>
          <p:nvPr/>
        </p:nvSpPr>
        <p:spPr>
          <a:xfrm>
            <a:off x="6607402" y="1484784"/>
            <a:ext cx="3881086" cy="648072"/>
          </a:xfrm>
          <a:prstGeom prst="rect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8A35E82-DE0E-0B06-74ED-34D1E2E98EB7}"/>
              </a:ext>
            </a:extLst>
          </p:cNvPr>
          <p:cNvSpPr txBox="1"/>
          <p:nvPr/>
        </p:nvSpPr>
        <p:spPr>
          <a:xfrm>
            <a:off x="8447975" y="1507250"/>
            <a:ext cx="2018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latin typeface="Arial" panose="020B0604020202020204" pitchFamily="34" charset="0"/>
                <a:ea typeface="맑은 고딕" panose="020B0503020000020004" pitchFamily="50" charset="-127"/>
              </a:rPr>
              <a:t>인코딩</a:t>
            </a:r>
            <a:r>
              <a:rPr lang="en-US" altLang="ko-KR" dirty="0">
                <a:latin typeface="Arial" panose="020B0604020202020204" pitchFamily="34" charset="0"/>
                <a:ea typeface="맑은 고딕" panose="020B0503020000020004" pitchFamily="50" charset="-127"/>
              </a:rPr>
              <a:t>(</a:t>
            </a:r>
            <a:r>
              <a:rPr lang="ko-KR" altLang="en-US" dirty="0">
                <a:latin typeface="Arial" panose="020B0604020202020204" pitchFamily="34" charset="0"/>
                <a:ea typeface="맑은 고딕" panose="020B0503020000020004" pitchFamily="50" charset="-127"/>
              </a:rPr>
              <a:t>변환</a:t>
            </a:r>
            <a:r>
              <a:rPr lang="en-US" altLang="ko-KR" dirty="0">
                <a:latin typeface="Arial" panose="020B0604020202020204" pitchFamily="34" charset="0"/>
                <a:ea typeface="맑은 고딕" panose="020B0503020000020004" pitchFamily="50" charset="-127"/>
              </a:rPr>
              <a:t>) </a:t>
            </a:r>
            <a:r>
              <a:rPr lang="ko-KR" altLang="en-US" dirty="0">
                <a:latin typeface="Arial" panose="020B0604020202020204" pitchFamily="34" charset="0"/>
                <a:ea typeface="맑은 고딕" panose="020B0503020000020004" pitchFamily="50" charset="-127"/>
              </a:rPr>
              <a:t>결과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7930467-1A63-FE83-C9D1-36B8999846A1}"/>
              </a:ext>
            </a:extLst>
          </p:cNvPr>
          <p:cNvSpPr/>
          <p:nvPr/>
        </p:nvSpPr>
        <p:spPr>
          <a:xfrm>
            <a:off x="6607402" y="3429000"/>
            <a:ext cx="3881086" cy="3024912"/>
          </a:xfrm>
          <a:prstGeom prst="rect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B1AD853-3B1D-31CD-89B3-738E06CAF709}"/>
              </a:ext>
            </a:extLst>
          </p:cNvPr>
          <p:cNvSpPr txBox="1"/>
          <p:nvPr/>
        </p:nvSpPr>
        <p:spPr>
          <a:xfrm>
            <a:off x="9310034" y="3892406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latin typeface="Arial" panose="020B0604020202020204" pitchFamily="34" charset="0"/>
                <a:ea typeface="맑은 고딕" panose="020B0503020000020004" pitchFamily="50" charset="-127"/>
              </a:rPr>
              <a:t>원형 복구</a:t>
            </a:r>
          </a:p>
        </p:txBody>
      </p:sp>
    </p:spTree>
    <p:extLst>
      <p:ext uri="{BB962C8B-B14F-4D97-AF65-F5344CB8AC3E}">
        <p14:creationId xmlns:p14="http://schemas.microsoft.com/office/powerpoint/2010/main" val="28988705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63367D-9C96-FDC8-E032-13D982C83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4. 2</a:t>
            </a:r>
            <a:r>
              <a:rPr lang="ko-KR" altLang="en-US" dirty="0"/>
              <a:t>차 전처리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60467A8-8C6B-7F25-5B63-D14D26AE7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45EC4A9-FE6A-48EC-B998-4B7AD00BB17C}" type="slidenum">
              <a:rPr lang="ko-KR" altLang="en-US" smtClean="0"/>
              <a:pPr>
                <a:defRPr/>
              </a:pPr>
              <a:t>28</a:t>
            </a:fld>
            <a:endParaRPr lang="ko-KR" altLang="en-US" dirty="0"/>
          </a:p>
        </p:txBody>
      </p:sp>
      <p:sp>
        <p:nvSpPr>
          <p:cNvPr id="21" name="내용 개체 틀 2">
            <a:extLst>
              <a:ext uri="{FF2B5EF4-FFF2-40B4-BE49-F238E27FC236}">
                <a16:creationId xmlns:a16="http://schemas.microsoft.com/office/drawing/2014/main" id="{609B1782-DFF6-ACB2-FA5F-64D1A49ABFCE}"/>
              </a:ext>
            </a:extLst>
          </p:cNvPr>
          <p:cNvSpPr txBox="1">
            <a:spLocks/>
          </p:cNvSpPr>
          <p:nvPr/>
        </p:nvSpPr>
        <p:spPr>
          <a:xfrm>
            <a:off x="609601" y="1058469"/>
            <a:ext cx="10973647" cy="5351529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60" indent="-256032" algn="l" rtl="0" eaLnBrk="1" latinLnBrk="1" hangingPunct="1">
              <a:lnSpc>
                <a:spcPct val="100000"/>
              </a:lnSpc>
              <a:spcBef>
                <a:spcPts val="1200"/>
              </a:spcBef>
              <a:buClrTx/>
              <a:buFont typeface="Georgia"/>
              <a:buChar char="•"/>
              <a:defRPr kumimoji="0" sz="2000" kern="1200" baseline="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함초롬바탕" panose="02030604000101010101" pitchFamily="18" charset="-127"/>
              </a:defRPr>
            </a:lvl1pPr>
            <a:lvl2pPr marL="540000" indent="-246888" algn="l" rtl="0" eaLnBrk="1" latinLnBrk="1" hangingPunct="1">
              <a:lnSpc>
                <a:spcPct val="100000"/>
              </a:lnSpc>
              <a:spcBef>
                <a:spcPts val="1200"/>
              </a:spcBef>
              <a:buClrTx/>
              <a:buFont typeface="Arial" panose="020B0604020202020204" pitchFamily="34" charset="0"/>
              <a:buChar char="•"/>
              <a:defRPr kumimoji="0" sz="1800" kern="1200" baseline="0">
                <a:solidFill>
                  <a:schemeClr val="tx2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함초롬바탕" panose="02030604000101010101" pitchFamily="18" charset="-127"/>
              </a:defRPr>
            </a:lvl2pPr>
            <a:lvl3pPr marL="720000" indent="-219456" algn="l" rtl="0" eaLnBrk="1" latinLnBrk="1" hangingPunct="1">
              <a:lnSpc>
                <a:spcPct val="100000"/>
              </a:lnSpc>
              <a:spcBef>
                <a:spcPts val="1200"/>
              </a:spcBef>
              <a:buClrTx/>
              <a:buFont typeface="Arial" panose="020B0604020202020204" pitchFamily="34" charset="0"/>
              <a:buChar char="•"/>
              <a:defRPr kumimoji="0" sz="1800" kern="1200" baseline="0">
                <a:solidFill>
                  <a:schemeClr val="tx2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함초롬바탕" panose="02030604000101010101" pitchFamily="18" charset="-127"/>
              </a:defRPr>
            </a:lvl3pPr>
            <a:lvl4pPr marL="900000" indent="-201168" algn="l" rtl="0" eaLnBrk="1" latinLnBrk="1" hangingPunct="1">
              <a:lnSpc>
                <a:spcPct val="100000"/>
              </a:lnSpc>
              <a:spcBef>
                <a:spcPts val="1200"/>
              </a:spcBef>
              <a:buClrTx/>
              <a:buFont typeface="Arial" panose="020B0604020202020204" pitchFamily="34" charset="0"/>
              <a:buChar char="•"/>
              <a:defRPr kumimoji="0" sz="1800" kern="1200" baseline="0">
                <a:solidFill>
                  <a:schemeClr val="tx2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함초롬바탕" panose="02030604000101010101" pitchFamily="18" charset="-127"/>
              </a:defRPr>
            </a:lvl4pPr>
            <a:lvl5pPr marL="1080000" indent="-182880" algn="l" rtl="0" eaLnBrk="1" latinLnBrk="1" hangingPunct="1">
              <a:lnSpc>
                <a:spcPct val="100000"/>
              </a:lnSpc>
              <a:spcBef>
                <a:spcPts val="1200"/>
              </a:spcBef>
              <a:buClrTx/>
              <a:buFont typeface="Arial" panose="020B0604020202020204" pitchFamily="34" charset="0"/>
              <a:buChar char="•"/>
              <a:defRPr kumimoji="0" sz="1800" kern="1200" baseline="0">
                <a:solidFill>
                  <a:schemeClr val="tx2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함초롬바탕" panose="02030604000101010101" pitchFamily="18" charset="-127"/>
              </a:defRPr>
            </a:lvl5pPr>
            <a:lvl6pPr marL="1609344" indent="-182880" algn="l" rtl="0" eaLnBrk="1" latinLnBrk="1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1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1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1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altLang="ko-KR" dirty="0"/>
              <a:t>4.2 </a:t>
            </a:r>
            <a:r>
              <a:rPr lang="ko-KR" altLang="en-US" dirty="0"/>
              <a:t>실수형 데이터 이상치 제거</a:t>
            </a:r>
            <a:endParaRPr lang="en-US" altLang="ko-KR" dirty="0"/>
          </a:p>
          <a:p>
            <a:pPr fontAlgn="auto">
              <a:spcAft>
                <a:spcPts val="0"/>
              </a:spcAft>
            </a:pPr>
            <a:r>
              <a:rPr lang="en-US" altLang="ko-KR" sz="1400" dirty="0"/>
              <a:t>float</a:t>
            </a:r>
            <a:r>
              <a:rPr lang="ko-KR" altLang="en-US" sz="1400" dirty="0"/>
              <a:t> </a:t>
            </a:r>
            <a:r>
              <a:rPr lang="en-US" altLang="ko-KR" sz="1400" dirty="0"/>
              <a:t>type</a:t>
            </a:r>
            <a:r>
              <a:rPr lang="ko-KR" altLang="en-US" sz="1400" dirty="0"/>
              <a:t>에 대해 </a:t>
            </a:r>
            <a:r>
              <a:rPr lang="en-US" altLang="ko-KR" sz="1400" dirty="0"/>
              <a:t>plotting </a:t>
            </a:r>
            <a:r>
              <a:rPr lang="ko-KR" altLang="en-US" sz="1400" dirty="0"/>
              <a:t>해보며 적합한 이상치 제거 방식 선택 </a:t>
            </a:r>
            <a:r>
              <a:rPr lang="en-US" altLang="ko-KR" sz="1400" dirty="0"/>
              <a:t>-&gt;</a:t>
            </a:r>
          </a:p>
          <a:p>
            <a:pPr fontAlgn="auto">
              <a:spcAft>
                <a:spcPts val="0"/>
              </a:spcAft>
            </a:pPr>
            <a:r>
              <a:rPr lang="ko-KR" altLang="en-US" sz="1400" dirty="0"/>
              <a:t>이 외 변수에 대해서는 이상치가 없었음</a:t>
            </a:r>
            <a:endParaRPr lang="en-US" altLang="ko-KR" sz="14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A4EA3BE-D376-A7E0-9F37-36977293A9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125" y="2206779"/>
            <a:ext cx="4252870" cy="428419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48CD03D-EB0C-4153-72D6-6EE14E12DD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7605" y="2261069"/>
            <a:ext cx="3597938" cy="417561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ABB560B-1D7D-1246-2620-742B380B0C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8957" y="2500511"/>
            <a:ext cx="3635181" cy="399616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CB5B42A-0F28-D509-0225-1C0B57D5DBF3}"/>
              </a:ext>
            </a:extLst>
          </p:cNvPr>
          <p:cNvSpPr txBox="1"/>
          <p:nvPr/>
        </p:nvSpPr>
        <p:spPr>
          <a:xfrm>
            <a:off x="8222591" y="4797152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rgbClr val="FF0000"/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&lt;</a:t>
            </a:r>
            <a:endParaRPr lang="ko-KR" altLang="en-US" dirty="0">
              <a:solidFill>
                <a:srgbClr val="FF0000"/>
              </a:solidFill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32454FC-2877-5537-3F83-55BCA3ABEE03}"/>
              </a:ext>
            </a:extLst>
          </p:cNvPr>
          <p:cNvSpPr txBox="1"/>
          <p:nvPr/>
        </p:nvSpPr>
        <p:spPr>
          <a:xfrm>
            <a:off x="6312024" y="912223"/>
            <a:ext cx="2565126" cy="12772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 dirty="0">
                <a:latin typeface="Arial" panose="020B0604020202020204" pitchFamily="34" charset="0"/>
                <a:ea typeface="맑은 고딕" panose="020B0503020000020004" pitchFamily="50" charset="-127"/>
              </a:rPr>
              <a:t># in_co2 3871.54 boxplot</a:t>
            </a:r>
          </a:p>
          <a:p>
            <a:pPr algn="l"/>
            <a:r>
              <a:rPr lang="en-US" altLang="ko-KR" sz="1100" dirty="0">
                <a:latin typeface="Arial" panose="020B0604020202020204" pitchFamily="34" charset="0"/>
                <a:ea typeface="맑은 고딕" panose="020B0503020000020004" pitchFamily="50" charset="-127"/>
              </a:rPr>
              <a:t># </a:t>
            </a:r>
            <a:r>
              <a:rPr lang="en-US" altLang="ko-KR" sz="1100" dirty="0" err="1">
                <a:latin typeface="Arial" panose="020B0604020202020204" pitchFamily="34" charset="0"/>
                <a:ea typeface="맑은 고딕" panose="020B0503020000020004" pitchFamily="50" charset="-127"/>
              </a:rPr>
              <a:t>in_humidity</a:t>
            </a:r>
            <a:r>
              <a:rPr lang="en-US" altLang="ko-KR" sz="1100" dirty="0">
                <a:latin typeface="Arial" panose="020B0604020202020204" pitchFamily="34" charset="0"/>
                <a:ea typeface="맑은 고딕" panose="020B0503020000020004" pitchFamily="50" charset="-127"/>
              </a:rPr>
              <a:t> 240.14 </a:t>
            </a:r>
            <a:r>
              <a:rPr lang="en-US" altLang="ko-KR" sz="1100" dirty="0" err="1">
                <a:latin typeface="Arial" panose="020B0604020202020204" pitchFamily="34" charset="0"/>
                <a:ea typeface="맑은 고딕" panose="020B0503020000020004" pitchFamily="50" charset="-127"/>
              </a:rPr>
              <a:t>zscore</a:t>
            </a:r>
            <a:endParaRPr lang="en-US" altLang="ko-KR" sz="1100" dirty="0">
              <a:latin typeface="Arial" panose="020B0604020202020204" pitchFamily="34" charset="0"/>
              <a:ea typeface="맑은 고딕" panose="020B0503020000020004" pitchFamily="50" charset="-127"/>
            </a:endParaRPr>
          </a:p>
          <a:p>
            <a:pPr algn="l"/>
            <a:r>
              <a:rPr lang="en-US" altLang="ko-KR" sz="1100" dirty="0">
                <a:latin typeface="Arial" panose="020B0604020202020204" pitchFamily="34" charset="0"/>
                <a:ea typeface="맑은 고딕" panose="020B0503020000020004" pitchFamily="50" charset="-127"/>
              </a:rPr>
              <a:t># </a:t>
            </a:r>
            <a:r>
              <a:rPr lang="en-US" altLang="ko-KR" sz="1100" dirty="0" err="1">
                <a:latin typeface="Arial" panose="020B0604020202020204" pitchFamily="34" charset="0"/>
                <a:ea typeface="맑은 고딕" panose="020B0503020000020004" pitchFamily="50" charset="-127"/>
              </a:rPr>
              <a:t>in_temp</a:t>
            </a:r>
            <a:r>
              <a:rPr lang="en-US" altLang="ko-KR" sz="1100" dirty="0">
                <a:latin typeface="Arial" panose="020B0604020202020204" pitchFamily="34" charset="0"/>
                <a:ea typeface="맑은 고딕" panose="020B0503020000020004" pitchFamily="50" charset="-127"/>
              </a:rPr>
              <a:t> 205.02 boxplot</a:t>
            </a:r>
          </a:p>
          <a:p>
            <a:pPr algn="l"/>
            <a:r>
              <a:rPr lang="en-US" altLang="ko-KR" sz="1100" dirty="0">
                <a:latin typeface="Arial" panose="020B0604020202020204" pitchFamily="34" charset="0"/>
                <a:ea typeface="맑은 고딕" panose="020B0503020000020004" pitchFamily="50" charset="-127"/>
              </a:rPr>
              <a:t># </a:t>
            </a:r>
            <a:r>
              <a:rPr lang="en-US" altLang="ko-KR" sz="1100" dirty="0" err="1">
                <a:latin typeface="Arial" panose="020B0604020202020204" pitchFamily="34" charset="0"/>
                <a:ea typeface="맑은 고딕" panose="020B0503020000020004" pitchFamily="50" charset="-127"/>
              </a:rPr>
              <a:t>root_temp</a:t>
            </a:r>
            <a:r>
              <a:rPr lang="en-US" altLang="ko-KR" sz="1100" dirty="0">
                <a:latin typeface="Arial" panose="020B0604020202020204" pitchFamily="34" charset="0"/>
                <a:ea typeface="맑은 고딕" panose="020B0503020000020004" pitchFamily="50" charset="-127"/>
              </a:rPr>
              <a:t> 0 boxplot</a:t>
            </a:r>
          </a:p>
          <a:p>
            <a:pPr algn="l"/>
            <a:r>
              <a:rPr lang="en-US" altLang="ko-KR" sz="1100" dirty="0">
                <a:latin typeface="Arial" panose="020B0604020202020204" pitchFamily="34" charset="0"/>
                <a:ea typeface="맑은 고딕" panose="020B0503020000020004" pitchFamily="50" charset="-127"/>
              </a:rPr>
              <a:t># delta 3.11 </a:t>
            </a:r>
            <a:r>
              <a:rPr lang="en-US" altLang="ko-KR" sz="1100" dirty="0" err="1">
                <a:latin typeface="Arial" panose="020B0604020202020204" pitchFamily="34" charset="0"/>
                <a:ea typeface="맑은 고딕" panose="020B0503020000020004" pitchFamily="50" charset="-127"/>
              </a:rPr>
              <a:t>simplema</a:t>
            </a:r>
            <a:endParaRPr lang="en-US" altLang="ko-KR" sz="1100" dirty="0">
              <a:latin typeface="Arial" panose="020B0604020202020204" pitchFamily="34" charset="0"/>
              <a:ea typeface="맑은 고딕" panose="020B0503020000020004" pitchFamily="50" charset="-127"/>
            </a:endParaRPr>
          </a:p>
          <a:p>
            <a:pPr algn="l"/>
            <a:r>
              <a:rPr lang="en-US" altLang="ko-KR" sz="1100" dirty="0">
                <a:latin typeface="Arial" panose="020B0604020202020204" pitchFamily="34" charset="0"/>
                <a:ea typeface="맑은 고딕" panose="020B0503020000020004" pitchFamily="50" charset="-127"/>
              </a:rPr>
              <a:t># </a:t>
            </a:r>
            <a:r>
              <a:rPr lang="en-US" altLang="ko-KR" sz="1100" dirty="0" err="1">
                <a:latin typeface="Arial" panose="020B0604020202020204" pitchFamily="34" charset="0"/>
                <a:ea typeface="맑은 고딕" panose="020B0503020000020004" pitchFamily="50" charset="-127"/>
              </a:rPr>
              <a:t>root_ec</a:t>
            </a:r>
            <a:r>
              <a:rPr lang="en-US" altLang="ko-KR" sz="1100" dirty="0">
                <a:latin typeface="Arial" panose="020B0604020202020204" pitchFamily="34" charset="0"/>
                <a:ea typeface="맑은 고딕" panose="020B0503020000020004" pitchFamily="50" charset="-127"/>
              </a:rPr>
              <a:t> remove. because all 0</a:t>
            </a:r>
          </a:p>
          <a:p>
            <a:pPr algn="l"/>
            <a:r>
              <a:rPr lang="en-US" altLang="ko-KR" sz="1100" dirty="0">
                <a:latin typeface="Arial" panose="020B0604020202020204" pitchFamily="34" charset="0"/>
                <a:ea typeface="맑은 고딕" panose="020B0503020000020004" pitchFamily="50" charset="-127"/>
              </a:rPr>
              <a:t># </a:t>
            </a:r>
            <a:r>
              <a:rPr lang="en-US" altLang="ko-KR" sz="1100" dirty="0" err="1">
                <a:latin typeface="Arial" panose="020B0604020202020204" pitchFamily="34" charset="0"/>
                <a:ea typeface="맑은 고딕" panose="020B0503020000020004" pitchFamily="50" charset="-127"/>
              </a:rPr>
              <a:t>root_humidity</a:t>
            </a:r>
            <a:r>
              <a:rPr lang="en-US" altLang="ko-KR" sz="1100" dirty="0">
                <a:latin typeface="Arial" panose="020B0604020202020204" pitchFamily="34" charset="0"/>
                <a:ea typeface="맑은 고딕" panose="020B0503020000020004" pitchFamily="50" charset="-127"/>
              </a:rPr>
              <a:t> remove. because all 0</a:t>
            </a:r>
            <a:endParaRPr lang="ko-KR" altLang="en-US" sz="1100" dirty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114580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63367D-9C96-FDC8-E032-13D982C83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4. 2</a:t>
            </a:r>
            <a:r>
              <a:rPr lang="ko-KR" altLang="en-US" dirty="0"/>
              <a:t>차 전처리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60467A8-8C6B-7F25-5B63-D14D26AE7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45EC4A9-FE6A-48EC-B998-4B7AD00BB17C}" type="slidenum">
              <a:rPr lang="ko-KR" altLang="en-US" smtClean="0"/>
              <a:pPr>
                <a:defRPr/>
              </a:pPr>
              <a:t>29</a:t>
            </a:fld>
            <a:endParaRPr lang="ko-KR" altLang="en-US" dirty="0"/>
          </a:p>
        </p:txBody>
      </p:sp>
      <p:sp>
        <p:nvSpPr>
          <p:cNvPr id="21" name="내용 개체 틀 2">
            <a:extLst>
              <a:ext uri="{FF2B5EF4-FFF2-40B4-BE49-F238E27FC236}">
                <a16:creationId xmlns:a16="http://schemas.microsoft.com/office/drawing/2014/main" id="{609B1782-DFF6-ACB2-FA5F-64D1A49ABFCE}"/>
              </a:ext>
            </a:extLst>
          </p:cNvPr>
          <p:cNvSpPr txBox="1">
            <a:spLocks/>
          </p:cNvSpPr>
          <p:nvPr/>
        </p:nvSpPr>
        <p:spPr>
          <a:xfrm>
            <a:off x="609601" y="1058469"/>
            <a:ext cx="10973647" cy="5351529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60" indent="-256032" algn="l" rtl="0" eaLnBrk="1" latinLnBrk="1" hangingPunct="1">
              <a:lnSpc>
                <a:spcPct val="100000"/>
              </a:lnSpc>
              <a:spcBef>
                <a:spcPts val="1200"/>
              </a:spcBef>
              <a:buClrTx/>
              <a:buFont typeface="Georgia"/>
              <a:buChar char="•"/>
              <a:defRPr kumimoji="0" sz="2000" kern="1200" baseline="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함초롬바탕" panose="02030604000101010101" pitchFamily="18" charset="-127"/>
              </a:defRPr>
            </a:lvl1pPr>
            <a:lvl2pPr marL="540000" indent="-246888" algn="l" rtl="0" eaLnBrk="1" latinLnBrk="1" hangingPunct="1">
              <a:lnSpc>
                <a:spcPct val="100000"/>
              </a:lnSpc>
              <a:spcBef>
                <a:spcPts val="1200"/>
              </a:spcBef>
              <a:buClrTx/>
              <a:buFont typeface="Arial" panose="020B0604020202020204" pitchFamily="34" charset="0"/>
              <a:buChar char="•"/>
              <a:defRPr kumimoji="0" sz="1800" kern="1200" baseline="0">
                <a:solidFill>
                  <a:schemeClr val="tx2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함초롬바탕" panose="02030604000101010101" pitchFamily="18" charset="-127"/>
              </a:defRPr>
            </a:lvl2pPr>
            <a:lvl3pPr marL="720000" indent="-219456" algn="l" rtl="0" eaLnBrk="1" latinLnBrk="1" hangingPunct="1">
              <a:lnSpc>
                <a:spcPct val="100000"/>
              </a:lnSpc>
              <a:spcBef>
                <a:spcPts val="1200"/>
              </a:spcBef>
              <a:buClrTx/>
              <a:buFont typeface="Arial" panose="020B0604020202020204" pitchFamily="34" charset="0"/>
              <a:buChar char="•"/>
              <a:defRPr kumimoji="0" sz="1800" kern="1200" baseline="0">
                <a:solidFill>
                  <a:schemeClr val="tx2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함초롬바탕" panose="02030604000101010101" pitchFamily="18" charset="-127"/>
              </a:defRPr>
            </a:lvl3pPr>
            <a:lvl4pPr marL="900000" indent="-201168" algn="l" rtl="0" eaLnBrk="1" latinLnBrk="1" hangingPunct="1">
              <a:lnSpc>
                <a:spcPct val="100000"/>
              </a:lnSpc>
              <a:spcBef>
                <a:spcPts val="1200"/>
              </a:spcBef>
              <a:buClrTx/>
              <a:buFont typeface="Arial" panose="020B0604020202020204" pitchFamily="34" charset="0"/>
              <a:buChar char="•"/>
              <a:defRPr kumimoji="0" sz="1800" kern="1200" baseline="0">
                <a:solidFill>
                  <a:schemeClr val="tx2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함초롬바탕" panose="02030604000101010101" pitchFamily="18" charset="-127"/>
              </a:defRPr>
            </a:lvl4pPr>
            <a:lvl5pPr marL="1080000" indent="-182880" algn="l" rtl="0" eaLnBrk="1" latinLnBrk="1" hangingPunct="1">
              <a:lnSpc>
                <a:spcPct val="100000"/>
              </a:lnSpc>
              <a:spcBef>
                <a:spcPts val="1200"/>
              </a:spcBef>
              <a:buClrTx/>
              <a:buFont typeface="Arial" panose="020B0604020202020204" pitchFamily="34" charset="0"/>
              <a:buChar char="•"/>
              <a:defRPr kumimoji="0" sz="1800" kern="1200" baseline="0">
                <a:solidFill>
                  <a:schemeClr val="tx2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함초롬바탕" panose="02030604000101010101" pitchFamily="18" charset="-127"/>
              </a:defRPr>
            </a:lvl5pPr>
            <a:lvl6pPr marL="1609344" indent="-182880" algn="l" rtl="0" eaLnBrk="1" latinLnBrk="1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1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1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1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altLang="ko-KR" dirty="0"/>
              <a:t>4.2 </a:t>
            </a:r>
            <a:r>
              <a:rPr lang="ko-KR" altLang="en-US" dirty="0"/>
              <a:t>실수형 데이터 최소 최대 정규화</a:t>
            </a:r>
            <a:endParaRPr lang="en-US" altLang="ko-KR" dirty="0"/>
          </a:p>
          <a:p>
            <a:pPr fontAlgn="auto">
              <a:spcAft>
                <a:spcPts val="0"/>
              </a:spcAft>
            </a:pPr>
            <a:r>
              <a:rPr lang="ko-KR" altLang="en-US" sz="1400" dirty="0"/>
              <a:t>대부분의 실수들이 </a:t>
            </a:r>
            <a:r>
              <a:rPr lang="en-US" altLang="ko-KR" sz="1400" dirty="0"/>
              <a:t>1)</a:t>
            </a:r>
            <a:r>
              <a:rPr lang="ko-KR" altLang="en-US" sz="1400" dirty="0"/>
              <a:t>정규화를 데이터세트의 최소 최대로 기반하여 </a:t>
            </a:r>
            <a:r>
              <a:rPr lang="en-US" altLang="ko-KR" sz="1400" dirty="0"/>
              <a:t>0~1</a:t>
            </a:r>
            <a:r>
              <a:rPr lang="ko-KR" altLang="en-US" sz="1400" dirty="0"/>
              <a:t>로 변환함</a:t>
            </a:r>
            <a:r>
              <a:rPr lang="en-US" altLang="ko-KR" sz="1400" dirty="0"/>
              <a:t>. </a:t>
            </a:r>
            <a:r>
              <a:rPr lang="ko-KR" altLang="en-US" sz="1400" dirty="0"/>
              <a:t>이는 다른 데이터</a:t>
            </a:r>
            <a:r>
              <a:rPr lang="en-US" altLang="ko-KR" sz="1400" dirty="0"/>
              <a:t>(</a:t>
            </a:r>
            <a:r>
              <a:rPr lang="ko-KR" altLang="en-US" sz="1400" dirty="0"/>
              <a:t>예를 들면 다른 달의</a:t>
            </a:r>
            <a:r>
              <a:rPr lang="en-US" altLang="ko-KR" sz="1400" dirty="0"/>
              <a:t>)</a:t>
            </a:r>
            <a:r>
              <a:rPr lang="ko-KR" altLang="en-US" sz="1400" dirty="0"/>
              <a:t>가 인풋으로 들어오면</a:t>
            </a:r>
            <a:r>
              <a:rPr lang="en-US" altLang="ko-KR" sz="1400" dirty="0"/>
              <a:t>, </a:t>
            </a:r>
            <a:r>
              <a:rPr lang="ko-KR" altLang="en-US" sz="1400" dirty="0"/>
              <a:t>예측도가 저하된다</a:t>
            </a:r>
            <a:endParaRPr lang="en-US" altLang="ko-KR" sz="1400" dirty="0"/>
          </a:p>
          <a:p>
            <a:pPr fontAlgn="auto">
              <a:spcAft>
                <a:spcPts val="0"/>
              </a:spcAft>
            </a:pPr>
            <a:r>
              <a:rPr lang="en-US" altLang="ko-KR" sz="1400" dirty="0"/>
              <a:t>2) train</a:t>
            </a:r>
            <a:r>
              <a:rPr lang="ko-KR" altLang="en-US" sz="1400" dirty="0"/>
              <a:t>과 </a:t>
            </a:r>
            <a:r>
              <a:rPr lang="en-US" altLang="ko-KR" sz="1400" dirty="0"/>
              <a:t>test</a:t>
            </a:r>
            <a:r>
              <a:rPr lang="ko-KR" altLang="en-US" sz="1400" dirty="0"/>
              <a:t>에 각각 정규화를 진행하면</a:t>
            </a:r>
            <a:r>
              <a:rPr lang="en-US" altLang="ko-KR" sz="1400" dirty="0"/>
              <a:t>, </a:t>
            </a:r>
            <a:r>
              <a:rPr lang="ko-KR" altLang="en-US" sz="1400" dirty="0"/>
              <a:t>두 세트의 정규화 기준이 달라진다</a:t>
            </a:r>
            <a:r>
              <a:rPr lang="en-US" altLang="ko-KR" sz="1400" dirty="0"/>
              <a:t>.</a:t>
            </a:r>
          </a:p>
          <a:p>
            <a:pPr fontAlgn="auto">
              <a:spcAft>
                <a:spcPts val="0"/>
              </a:spcAft>
            </a:pPr>
            <a:r>
              <a:rPr lang="ko-KR" altLang="en-US" sz="1400" dirty="0"/>
              <a:t>온도를 예로 들면</a:t>
            </a:r>
            <a:r>
              <a:rPr lang="en-US" altLang="ko-KR" sz="1400" dirty="0"/>
              <a:t>,</a:t>
            </a:r>
            <a:r>
              <a:rPr lang="ko-KR" altLang="en-US" sz="1400" dirty="0"/>
              <a:t> 우리나라는 최저 </a:t>
            </a:r>
            <a:r>
              <a:rPr lang="en-US" altLang="ko-KR" sz="1400" dirty="0"/>
              <a:t>-35(°C), </a:t>
            </a:r>
            <a:r>
              <a:rPr lang="ko-KR" altLang="en-US" sz="1400" dirty="0"/>
              <a:t>최대 </a:t>
            </a:r>
            <a:r>
              <a:rPr lang="en-US" altLang="ko-KR" sz="1400" dirty="0"/>
              <a:t>45(°C)</a:t>
            </a:r>
            <a:r>
              <a:rPr lang="ko-KR" altLang="en-US" sz="1400" dirty="0"/>
              <a:t>를 기록하고 있다</a:t>
            </a:r>
            <a:r>
              <a:rPr lang="en-US" altLang="ko-KR" sz="1400" dirty="0"/>
              <a:t>. </a:t>
            </a:r>
            <a:r>
              <a:rPr lang="ko-KR" altLang="en-US" sz="1400" dirty="0"/>
              <a:t>습도의 경우 </a:t>
            </a:r>
            <a:r>
              <a:rPr lang="en-US" altLang="ko-KR" sz="1400" dirty="0"/>
              <a:t>0~100%</a:t>
            </a:r>
            <a:r>
              <a:rPr lang="ko-KR" altLang="en-US" sz="1400" dirty="0"/>
              <a:t>의 범위를 갖는다</a:t>
            </a:r>
            <a:r>
              <a:rPr lang="en-US" altLang="ko-KR" sz="1400" dirty="0"/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487136D-1B97-5277-D532-FB2D89BBFB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5718" y="3190001"/>
            <a:ext cx="6077798" cy="301984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E0880BB-CF3A-AB35-7EC6-03D814B43F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376" y="3272748"/>
            <a:ext cx="5328584" cy="2854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2830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2D3772-6CF2-D192-6FF2-9A1981194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Data Set - API 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5D0E3F3-F505-85AE-13A6-E784E749B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45EC4A9-FE6A-48EC-B998-4B7AD00BB17C}" type="slidenum">
              <a:rPr lang="ko-KR" altLang="en-US" smtClean="0"/>
              <a:pPr>
                <a:defRPr/>
              </a:pPr>
              <a:t>3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7D2F2BE-4E61-2200-EC23-2536A42A13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7568" y="1628800"/>
            <a:ext cx="7704856" cy="482391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4275D04-646C-610B-F12B-B9F107AF8D54}"/>
              </a:ext>
            </a:extLst>
          </p:cNvPr>
          <p:cNvSpPr txBox="1"/>
          <p:nvPr/>
        </p:nvSpPr>
        <p:spPr>
          <a:xfrm>
            <a:off x="767408" y="1196752"/>
            <a:ext cx="974529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>
                <a:latin typeface="+mj-lt"/>
              </a:rPr>
              <a:t>http://222.105.187.66:52324/swagger-ui/index.html?configUrl=/v3/api-docs/swagger-config#/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7B9DB9A-2639-4DC3-DB8E-B2746843D4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12424" y="881940"/>
            <a:ext cx="2249895" cy="1306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6831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63367D-9C96-FDC8-E032-13D982C83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4. 2</a:t>
            </a:r>
            <a:r>
              <a:rPr lang="ko-KR" altLang="en-US" dirty="0"/>
              <a:t>차 전처리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60467A8-8C6B-7F25-5B63-D14D26AE7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45EC4A9-FE6A-48EC-B998-4B7AD00BB17C}" type="slidenum">
              <a:rPr lang="ko-KR" altLang="en-US" smtClean="0"/>
              <a:pPr>
                <a:defRPr/>
              </a:pPr>
              <a:t>30</a:t>
            </a:fld>
            <a:endParaRPr lang="ko-KR" altLang="en-US" dirty="0"/>
          </a:p>
        </p:txBody>
      </p:sp>
      <p:sp>
        <p:nvSpPr>
          <p:cNvPr id="21" name="내용 개체 틀 2">
            <a:extLst>
              <a:ext uri="{FF2B5EF4-FFF2-40B4-BE49-F238E27FC236}">
                <a16:creationId xmlns:a16="http://schemas.microsoft.com/office/drawing/2014/main" id="{609B1782-DFF6-ACB2-FA5F-64D1A49ABFCE}"/>
              </a:ext>
            </a:extLst>
          </p:cNvPr>
          <p:cNvSpPr txBox="1">
            <a:spLocks/>
          </p:cNvSpPr>
          <p:nvPr/>
        </p:nvSpPr>
        <p:spPr>
          <a:xfrm>
            <a:off x="609601" y="1058469"/>
            <a:ext cx="10973647" cy="5351529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60" indent="-256032" algn="l" rtl="0" eaLnBrk="1" latinLnBrk="1" hangingPunct="1">
              <a:lnSpc>
                <a:spcPct val="100000"/>
              </a:lnSpc>
              <a:spcBef>
                <a:spcPts val="1200"/>
              </a:spcBef>
              <a:buClrTx/>
              <a:buFont typeface="Georgia"/>
              <a:buChar char="•"/>
              <a:defRPr kumimoji="0" sz="2000" kern="1200" baseline="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함초롬바탕" panose="02030604000101010101" pitchFamily="18" charset="-127"/>
              </a:defRPr>
            </a:lvl1pPr>
            <a:lvl2pPr marL="540000" indent="-246888" algn="l" rtl="0" eaLnBrk="1" latinLnBrk="1" hangingPunct="1">
              <a:lnSpc>
                <a:spcPct val="100000"/>
              </a:lnSpc>
              <a:spcBef>
                <a:spcPts val="1200"/>
              </a:spcBef>
              <a:buClrTx/>
              <a:buFont typeface="Arial" panose="020B0604020202020204" pitchFamily="34" charset="0"/>
              <a:buChar char="•"/>
              <a:defRPr kumimoji="0" sz="1800" kern="1200" baseline="0">
                <a:solidFill>
                  <a:schemeClr val="tx2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함초롬바탕" panose="02030604000101010101" pitchFamily="18" charset="-127"/>
              </a:defRPr>
            </a:lvl2pPr>
            <a:lvl3pPr marL="720000" indent="-219456" algn="l" rtl="0" eaLnBrk="1" latinLnBrk="1" hangingPunct="1">
              <a:lnSpc>
                <a:spcPct val="100000"/>
              </a:lnSpc>
              <a:spcBef>
                <a:spcPts val="1200"/>
              </a:spcBef>
              <a:buClrTx/>
              <a:buFont typeface="Arial" panose="020B0604020202020204" pitchFamily="34" charset="0"/>
              <a:buChar char="•"/>
              <a:defRPr kumimoji="0" sz="1800" kern="1200" baseline="0">
                <a:solidFill>
                  <a:schemeClr val="tx2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함초롬바탕" panose="02030604000101010101" pitchFamily="18" charset="-127"/>
              </a:defRPr>
            </a:lvl3pPr>
            <a:lvl4pPr marL="900000" indent="-201168" algn="l" rtl="0" eaLnBrk="1" latinLnBrk="1" hangingPunct="1">
              <a:lnSpc>
                <a:spcPct val="100000"/>
              </a:lnSpc>
              <a:spcBef>
                <a:spcPts val="1200"/>
              </a:spcBef>
              <a:buClrTx/>
              <a:buFont typeface="Arial" panose="020B0604020202020204" pitchFamily="34" charset="0"/>
              <a:buChar char="•"/>
              <a:defRPr kumimoji="0" sz="1800" kern="1200" baseline="0">
                <a:solidFill>
                  <a:schemeClr val="tx2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함초롬바탕" panose="02030604000101010101" pitchFamily="18" charset="-127"/>
              </a:defRPr>
            </a:lvl4pPr>
            <a:lvl5pPr marL="1080000" indent="-182880" algn="l" rtl="0" eaLnBrk="1" latinLnBrk="1" hangingPunct="1">
              <a:lnSpc>
                <a:spcPct val="100000"/>
              </a:lnSpc>
              <a:spcBef>
                <a:spcPts val="1200"/>
              </a:spcBef>
              <a:buClrTx/>
              <a:buFont typeface="Arial" panose="020B0604020202020204" pitchFamily="34" charset="0"/>
              <a:buChar char="•"/>
              <a:defRPr kumimoji="0" sz="1800" kern="1200" baseline="0">
                <a:solidFill>
                  <a:schemeClr val="tx2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함초롬바탕" panose="02030604000101010101" pitchFamily="18" charset="-127"/>
              </a:defRPr>
            </a:lvl5pPr>
            <a:lvl6pPr marL="1609344" indent="-182880" algn="l" rtl="0" eaLnBrk="1" latinLnBrk="1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1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1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1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altLang="ko-KR" dirty="0"/>
              <a:t>4.3 </a:t>
            </a:r>
            <a:r>
              <a:rPr lang="ko-KR" altLang="en-US" dirty="0"/>
              <a:t>실수형 데이터 최소 최대 정규화 </a:t>
            </a:r>
            <a:r>
              <a:rPr lang="en-US" altLang="ko-KR" dirty="0"/>
              <a:t>-&gt; </a:t>
            </a:r>
            <a:r>
              <a:rPr lang="ko-KR" altLang="en-US" dirty="0"/>
              <a:t>원형 복구</a:t>
            </a:r>
            <a:endParaRPr lang="en-US" altLang="ko-KR" dirty="0"/>
          </a:p>
          <a:p>
            <a:pPr fontAlgn="auto">
              <a:spcAft>
                <a:spcPts val="0"/>
              </a:spcAft>
            </a:pPr>
            <a:r>
              <a:rPr lang="en-US" altLang="ko-KR" sz="1400" dirty="0" err="1"/>
              <a:t>set_min</a:t>
            </a:r>
            <a:r>
              <a:rPr lang="en-US" altLang="ko-KR" sz="1400" dirty="0"/>
              <a:t> = 0, </a:t>
            </a:r>
            <a:r>
              <a:rPr lang="en-US" altLang="ko-KR" sz="1400" dirty="0" err="1"/>
              <a:t>set_max</a:t>
            </a:r>
            <a:r>
              <a:rPr lang="en-US" altLang="ko-KR" sz="1400" dirty="0"/>
              <a:t>=1, </a:t>
            </a:r>
            <a:r>
              <a:rPr lang="en-US" altLang="ko-KR" sz="1400" dirty="0" err="1"/>
              <a:t>new_min</a:t>
            </a:r>
            <a:r>
              <a:rPr lang="en-US" altLang="ko-KR" sz="1400" dirty="0"/>
              <a:t>={</a:t>
            </a:r>
            <a:r>
              <a:rPr lang="ko-KR" altLang="en-US" sz="1400" dirty="0"/>
              <a:t>원본 최소</a:t>
            </a:r>
            <a:r>
              <a:rPr lang="en-US" altLang="ko-KR" sz="1400" dirty="0"/>
              <a:t>}, </a:t>
            </a:r>
            <a:r>
              <a:rPr lang="en-US" altLang="ko-KR" sz="1400" dirty="0" err="1"/>
              <a:t>new_max</a:t>
            </a:r>
            <a:r>
              <a:rPr lang="en-US" altLang="ko-KR" sz="1400" dirty="0"/>
              <a:t>={</a:t>
            </a:r>
            <a:r>
              <a:rPr lang="ko-KR" altLang="en-US" sz="1400" dirty="0"/>
              <a:t>원본 최대</a:t>
            </a:r>
            <a:r>
              <a:rPr lang="en-US" altLang="ko-KR" sz="1400" dirty="0"/>
              <a:t>}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487136D-1B97-5277-D532-FB2D89BBFB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2224" y="692696"/>
            <a:ext cx="3853300" cy="191457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EFC6010-16C1-65DC-F522-4AEA999C3D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088" y="2143064"/>
            <a:ext cx="4972154" cy="426693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F375BEE-E316-9DF3-D277-E0D381EBF5E3}"/>
              </a:ext>
            </a:extLst>
          </p:cNvPr>
          <p:cNvSpPr txBox="1"/>
          <p:nvPr/>
        </p:nvSpPr>
        <p:spPr>
          <a:xfrm>
            <a:off x="3647728" y="4869160"/>
            <a:ext cx="14670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atin typeface="Arial" panose="020B0604020202020204" pitchFamily="34" charset="0"/>
                <a:ea typeface="맑은 고딕" panose="020B0503020000020004" pitchFamily="50" charset="-127"/>
              </a:rPr>
              <a:t>정규화 된 값</a:t>
            </a:r>
            <a:endParaRPr lang="en-US" altLang="ko-KR" dirty="0">
              <a:latin typeface="Arial" panose="020B0604020202020204" pitchFamily="34" charset="0"/>
              <a:ea typeface="맑은 고딕" panose="020B0503020000020004" pitchFamily="50" charset="-127"/>
            </a:endParaRPr>
          </a:p>
          <a:p>
            <a:pPr algn="ctr"/>
            <a:r>
              <a:rPr lang="en-US" altLang="ko-KR" dirty="0">
                <a:latin typeface="Arial" panose="020B0604020202020204" pitchFamily="34" charset="0"/>
                <a:ea typeface="맑은 고딕" panose="020B0503020000020004" pitchFamily="50" charset="-127"/>
              </a:rPr>
              <a:t>(0~1)</a:t>
            </a:r>
            <a:endParaRPr lang="ko-KR" altLang="en-US" dirty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236A914-CFD0-3D16-910C-26906AB7A4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4032" y="2931024"/>
            <a:ext cx="4794485" cy="347897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8895183-A960-77FD-16DB-E27FC9381FEF}"/>
              </a:ext>
            </a:extLst>
          </p:cNvPr>
          <p:cNvSpPr txBox="1"/>
          <p:nvPr/>
        </p:nvSpPr>
        <p:spPr>
          <a:xfrm>
            <a:off x="9329797" y="4869159"/>
            <a:ext cx="21852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atin typeface="Arial" panose="020B0604020202020204" pitchFamily="34" charset="0"/>
                <a:ea typeface="맑은 고딕" panose="020B0503020000020004" pitchFamily="50" charset="-127"/>
              </a:rPr>
              <a:t>원형 복구</a:t>
            </a:r>
            <a:endParaRPr lang="en-US" altLang="ko-KR" dirty="0">
              <a:latin typeface="Arial" panose="020B0604020202020204" pitchFamily="34" charset="0"/>
              <a:ea typeface="맑은 고딕" panose="020B0503020000020004" pitchFamily="50" charset="-127"/>
            </a:endParaRPr>
          </a:p>
          <a:p>
            <a:pPr algn="ctr"/>
            <a:r>
              <a:rPr lang="en-US" altLang="ko-KR" dirty="0">
                <a:latin typeface="Arial" panose="020B0604020202020204" pitchFamily="34" charset="0"/>
                <a:ea typeface="맑은 고딕" panose="020B0503020000020004" pitchFamily="50" charset="-127"/>
              </a:rPr>
              <a:t>(delta</a:t>
            </a:r>
            <a:r>
              <a:rPr lang="ko-KR" altLang="en-US" dirty="0">
                <a:latin typeface="Arial" panose="020B0604020202020204" pitchFamily="34" charset="0"/>
                <a:ea typeface="맑은 고딕" panose="020B0503020000020004" pitchFamily="50" charset="-127"/>
              </a:rPr>
              <a:t>는 </a:t>
            </a:r>
            <a:r>
              <a:rPr lang="en-US" altLang="ko-KR" dirty="0" err="1">
                <a:latin typeface="Arial" panose="020B0604020202020204" pitchFamily="34" charset="0"/>
                <a:ea typeface="맑은 고딕" panose="020B0503020000020004" pitchFamily="50" charset="-127"/>
              </a:rPr>
              <a:t>y_train</a:t>
            </a:r>
            <a:r>
              <a:rPr lang="ko-KR" altLang="en-US" dirty="0">
                <a:latin typeface="Arial" panose="020B0604020202020204" pitchFamily="34" charset="0"/>
                <a:ea typeface="맑은 고딕" panose="020B0503020000020004" pitchFamily="50" charset="-127"/>
              </a:rPr>
              <a:t>에</a:t>
            </a:r>
            <a:r>
              <a:rPr lang="en-US" altLang="ko-KR" dirty="0">
                <a:latin typeface="Arial" panose="020B0604020202020204" pitchFamily="34" charset="0"/>
                <a:ea typeface="맑은 고딕" panose="020B0503020000020004" pitchFamily="50" charset="-127"/>
              </a:rPr>
              <a:t>..)</a:t>
            </a:r>
            <a:endParaRPr lang="ko-KR" altLang="en-US" dirty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32893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27C39A-D4B9-A0A8-559C-393CEEA30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모델 스케치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B933FFD-9EB2-F54F-78D4-D8F6511CF1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07468" y="1124744"/>
            <a:ext cx="4572508" cy="531404"/>
          </a:xfrm>
        </p:spPr>
        <p:txBody>
          <a:bodyPr/>
          <a:lstStyle/>
          <a:p>
            <a:pPr marL="109728" indent="0">
              <a:buNone/>
            </a:pPr>
            <a:r>
              <a:rPr lang="en-US" altLang="ko-KR" b="1" dirty="0"/>
              <a:t>1. Standard Network Models</a:t>
            </a:r>
            <a:endParaRPr lang="ko-KR" altLang="en-US" b="1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57A8743-6D82-8692-4223-E6E464EE1D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45EC4A9-FE6A-48EC-B998-4B7AD00BB17C}" type="slidenum">
              <a:rPr lang="ko-KR" altLang="en-US" smtClean="0"/>
              <a:pPr>
                <a:defRPr/>
              </a:pPr>
              <a:t>31</a:t>
            </a:fld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9C8868-46CE-AE9A-9336-EF2C962289CC}"/>
              </a:ext>
            </a:extLst>
          </p:cNvPr>
          <p:cNvSpPr txBox="1"/>
          <p:nvPr/>
        </p:nvSpPr>
        <p:spPr>
          <a:xfrm>
            <a:off x="551384" y="1674614"/>
            <a:ext cx="129614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US" altLang="ko-KR" sz="1200" b="1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Helvetica Neue"/>
              </a:rPr>
              <a:t>1.1 Multilayer Perceptron</a:t>
            </a:r>
          </a:p>
        </p:txBody>
      </p:sp>
      <p:pic>
        <p:nvPicPr>
          <p:cNvPr id="1026" name="Picture 2" descr="Multilayer Perceptron Network Graph">
            <a:extLst>
              <a:ext uri="{FF2B5EF4-FFF2-40B4-BE49-F238E27FC236}">
                <a16:creationId xmlns:a16="http://schemas.microsoft.com/office/drawing/2014/main" id="{7494F46C-CA34-C610-22B5-9233849FC3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384" y="2176174"/>
            <a:ext cx="1431951" cy="3513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D545E35E-FA1F-D639-0329-2BA948A332C7}"/>
              </a:ext>
            </a:extLst>
          </p:cNvPr>
          <p:cNvSpPr txBox="1">
            <a:spLocks/>
          </p:cNvSpPr>
          <p:nvPr/>
        </p:nvSpPr>
        <p:spPr>
          <a:xfrm>
            <a:off x="7018313" y="1127450"/>
            <a:ext cx="3686199" cy="531404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60" indent="-256032" algn="l" rtl="0" eaLnBrk="1" latinLnBrk="1" hangingPunct="1">
              <a:lnSpc>
                <a:spcPct val="100000"/>
              </a:lnSpc>
              <a:spcBef>
                <a:spcPts val="1200"/>
              </a:spcBef>
              <a:buClrTx/>
              <a:buFont typeface="Georgia"/>
              <a:buChar char="•"/>
              <a:defRPr kumimoji="0" sz="2000" kern="1200" baseline="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함초롬바탕" panose="02030604000101010101" pitchFamily="18" charset="-127"/>
              </a:defRPr>
            </a:lvl1pPr>
            <a:lvl2pPr marL="540000" indent="-246888" algn="l" rtl="0" eaLnBrk="1" latinLnBrk="1" hangingPunct="1">
              <a:lnSpc>
                <a:spcPct val="100000"/>
              </a:lnSpc>
              <a:spcBef>
                <a:spcPts val="1200"/>
              </a:spcBef>
              <a:buClrTx/>
              <a:buFont typeface="Arial" panose="020B0604020202020204" pitchFamily="34" charset="0"/>
              <a:buChar char="•"/>
              <a:defRPr kumimoji="0" sz="1800" kern="1200" baseline="0">
                <a:solidFill>
                  <a:schemeClr val="tx2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함초롬바탕" panose="02030604000101010101" pitchFamily="18" charset="-127"/>
              </a:defRPr>
            </a:lvl2pPr>
            <a:lvl3pPr marL="720000" indent="-219456" algn="l" rtl="0" eaLnBrk="1" latinLnBrk="1" hangingPunct="1">
              <a:lnSpc>
                <a:spcPct val="100000"/>
              </a:lnSpc>
              <a:spcBef>
                <a:spcPts val="1200"/>
              </a:spcBef>
              <a:buClrTx/>
              <a:buFont typeface="Arial" panose="020B0604020202020204" pitchFamily="34" charset="0"/>
              <a:buChar char="•"/>
              <a:defRPr kumimoji="0" sz="1800" kern="1200" baseline="0">
                <a:solidFill>
                  <a:schemeClr val="tx2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함초롬바탕" panose="02030604000101010101" pitchFamily="18" charset="-127"/>
              </a:defRPr>
            </a:lvl3pPr>
            <a:lvl4pPr marL="900000" indent="-201168" algn="l" rtl="0" eaLnBrk="1" latinLnBrk="1" hangingPunct="1">
              <a:lnSpc>
                <a:spcPct val="100000"/>
              </a:lnSpc>
              <a:spcBef>
                <a:spcPts val="1200"/>
              </a:spcBef>
              <a:buClrTx/>
              <a:buFont typeface="Arial" panose="020B0604020202020204" pitchFamily="34" charset="0"/>
              <a:buChar char="•"/>
              <a:defRPr kumimoji="0" sz="1800" kern="1200" baseline="0">
                <a:solidFill>
                  <a:schemeClr val="tx2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함초롬바탕" panose="02030604000101010101" pitchFamily="18" charset="-127"/>
              </a:defRPr>
            </a:lvl4pPr>
            <a:lvl5pPr marL="1080000" indent="-182880" algn="l" rtl="0" eaLnBrk="1" latinLnBrk="1" hangingPunct="1">
              <a:lnSpc>
                <a:spcPct val="100000"/>
              </a:lnSpc>
              <a:spcBef>
                <a:spcPts val="1200"/>
              </a:spcBef>
              <a:buClrTx/>
              <a:buFont typeface="Arial" panose="020B0604020202020204" pitchFamily="34" charset="0"/>
              <a:buChar char="•"/>
              <a:defRPr kumimoji="0" sz="1800" kern="1200" baseline="0">
                <a:solidFill>
                  <a:schemeClr val="tx2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함초롬바탕" panose="02030604000101010101" pitchFamily="18" charset="-127"/>
              </a:defRPr>
            </a:lvl5pPr>
            <a:lvl6pPr marL="1609344" indent="-182880" algn="l" rtl="0" eaLnBrk="1" latinLnBrk="1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1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1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1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9728" indent="0" fontAlgn="auto">
              <a:spcAft>
                <a:spcPts val="0"/>
              </a:spcAft>
              <a:buNone/>
            </a:pPr>
            <a:r>
              <a:rPr lang="en-US" altLang="ko-KR" b="1" dirty="0"/>
              <a:t>2. Shared Layers Model</a:t>
            </a:r>
            <a:endParaRPr lang="ko-KR" altLang="en-US" b="1" dirty="0"/>
          </a:p>
        </p:txBody>
      </p:sp>
      <p:pic>
        <p:nvPicPr>
          <p:cNvPr id="1028" name="Picture 4" descr="Recurrent Neural Network Graph">
            <a:extLst>
              <a:ext uri="{FF2B5EF4-FFF2-40B4-BE49-F238E27FC236}">
                <a16:creationId xmlns:a16="http://schemas.microsoft.com/office/drawing/2014/main" id="{F29DF3D7-9D31-F7FA-23E1-EE510973AB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3432" y="2176174"/>
            <a:ext cx="1355747" cy="2607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23E20D9-6FB4-AC86-0E6E-1F1D39137727}"/>
              </a:ext>
            </a:extLst>
          </p:cNvPr>
          <p:cNvSpPr txBox="1"/>
          <p:nvPr/>
        </p:nvSpPr>
        <p:spPr>
          <a:xfrm>
            <a:off x="2279576" y="1778048"/>
            <a:ext cx="76739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US" altLang="ko-KR" sz="1200" b="1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Helvetica Neue"/>
              </a:rPr>
              <a:t>1.2 RNN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F9E210-8967-9E04-CD9D-DD04BFCBA64F}"/>
              </a:ext>
            </a:extLst>
          </p:cNvPr>
          <p:cNvSpPr txBox="1"/>
          <p:nvPr/>
        </p:nvSpPr>
        <p:spPr>
          <a:xfrm>
            <a:off x="3863752" y="1786144"/>
            <a:ext cx="76739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US" altLang="ko-KR" sz="1200" b="1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Helvetica Neue"/>
              </a:rPr>
              <a:t>1.3 CNN</a:t>
            </a:r>
          </a:p>
        </p:txBody>
      </p:sp>
      <p:pic>
        <p:nvPicPr>
          <p:cNvPr id="1030" name="Picture 6" descr="Convolutional Neural Network Graph">
            <a:extLst>
              <a:ext uri="{FF2B5EF4-FFF2-40B4-BE49-F238E27FC236}">
                <a16:creationId xmlns:a16="http://schemas.microsoft.com/office/drawing/2014/main" id="{8F967EF5-9C86-89B6-ECD3-F809097D6F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7964" y="2136279"/>
            <a:ext cx="1697363" cy="4293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16D30AD-F176-DFA2-D5EF-A77A72EBA281}"/>
              </a:ext>
            </a:extLst>
          </p:cNvPr>
          <p:cNvSpPr txBox="1"/>
          <p:nvPr/>
        </p:nvSpPr>
        <p:spPr>
          <a:xfrm>
            <a:off x="5735960" y="1674613"/>
            <a:ext cx="122413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US" altLang="ko-KR" sz="1200" b="1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Helvetica Neue"/>
              </a:rPr>
              <a:t>2.1 Shared Input Layer</a:t>
            </a:r>
          </a:p>
        </p:txBody>
      </p:sp>
      <p:pic>
        <p:nvPicPr>
          <p:cNvPr id="1032" name="Picture 8" descr="Neural Network Graph With Shared Inputs">
            <a:extLst>
              <a:ext uri="{FF2B5EF4-FFF2-40B4-BE49-F238E27FC236}">
                <a16:creationId xmlns:a16="http://schemas.microsoft.com/office/drawing/2014/main" id="{C0907879-86FC-B9B0-7ADB-2EC8CF3548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4113" y="2296174"/>
            <a:ext cx="3555674" cy="3816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0EFCAAF-EB5D-4613-33B8-DEBB90251B22}"/>
              </a:ext>
            </a:extLst>
          </p:cNvPr>
          <p:cNvSpPr txBox="1"/>
          <p:nvPr/>
        </p:nvSpPr>
        <p:spPr>
          <a:xfrm>
            <a:off x="8577278" y="1656148"/>
            <a:ext cx="162317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Helvetica Neue"/>
              </a:rPr>
              <a:t>2.2 Shared Feature Extraction Layer</a:t>
            </a:r>
          </a:p>
        </p:txBody>
      </p:sp>
      <p:pic>
        <p:nvPicPr>
          <p:cNvPr id="1034" name="Picture 10" descr="Neural Network Graph With Shared Feature Extraction Layer">
            <a:extLst>
              <a:ext uri="{FF2B5EF4-FFF2-40B4-BE49-F238E27FC236}">
                <a16:creationId xmlns:a16="http://schemas.microsoft.com/office/drawing/2014/main" id="{8BC1E353-6F6F-5055-891A-CD7BF76C4C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7981" y="2102870"/>
            <a:ext cx="1961280" cy="4009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4799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27C39A-D4B9-A0A8-559C-393CEEA30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모델 스케치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B933FFD-9EB2-F54F-78D4-D8F6511CF1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7448" y="1124744"/>
            <a:ext cx="5004556" cy="531404"/>
          </a:xfrm>
        </p:spPr>
        <p:txBody>
          <a:bodyPr/>
          <a:lstStyle/>
          <a:p>
            <a:pPr marL="109728" indent="0" algn="l" fontAlgn="base">
              <a:buNone/>
            </a:pPr>
            <a:r>
              <a:rPr lang="en-US" altLang="ko-KR" b="1" dirty="0"/>
              <a:t>3. </a:t>
            </a:r>
            <a:r>
              <a:rPr lang="en-US" altLang="ko-KR" b="1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Helvetica Neue"/>
              </a:rPr>
              <a:t>Multiple Input and Output Models</a:t>
            </a:r>
            <a:endParaRPr lang="ko-KR" altLang="en-US" b="1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57A8743-6D82-8692-4223-E6E464EE1D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45EC4A9-FE6A-48EC-B998-4B7AD00BB17C}" type="slidenum">
              <a:rPr lang="ko-KR" altLang="en-US" smtClean="0"/>
              <a:pPr>
                <a:defRPr/>
              </a:pPr>
              <a:t>32</a:t>
            </a:fld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9C8868-46CE-AE9A-9336-EF2C962289CC}"/>
              </a:ext>
            </a:extLst>
          </p:cNvPr>
          <p:cNvSpPr txBox="1"/>
          <p:nvPr/>
        </p:nvSpPr>
        <p:spPr>
          <a:xfrm>
            <a:off x="701945" y="1674614"/>
            <a:ext cx="129614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Helvetica Neue"/>
              </a:rPr>
              <a:t>3.1 Multiple Input Model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D545E35E-FA1F-D639-0329-2BA948A332C7}"/>
              </a:ext>
            </a:extLst>
          </p:cNvPr>
          <p:cNvSpPr txBox="1">
            <a:spLocks/>
          </p:cNvSpPr>
          <p:nvPr/>
        </p:nvSpPr>
        <p:spPr>
          <a:xfrm>
            <a:off x="7018313" y="1127450"/>
            <a:ext cx="3686199" cy="531404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60" indent="-256032" algn="l" rtl="0" eaLnBrk="1" latinLnBrk="1" hangingPunct="1">
              <a:lnSpc>
                <a:spcPct val="100000"/>
              </a:lnSpc>
              <a:spcBef>
                <a:spcPts val="1200"/>
              </a:spcBef>
              <a:buClrTx/>
              <a:buFont typeface="Georgia"/>
              <a:buChar char="•"/>
              <a:defRPr kumimoji="0" sz="2000" kern="1200" baseline="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함초롬바탕" panose="02030604000101010101" pitchFamily="18" charset="-127"/>
              </a:defRPr>
            </a:lvl1pPr>
            <a:lvl2pPr marL="540000" indent="-246888" algn="l" rtl="0" eaLnBrk="1" latinLnBrk="1" hangingPunct="1">
              <a:lnSpc>
                <a:spcPct val="100000"/>
              </a:lnSpc>
              <a:spcBef>
                <a:spcPts val="1200"/>
              </a:spcBef>
              <a:buClrTx/>
              <a:buFont typeface="Arial" panose="020B0604020202020204" pitchFamily="34" charset="0"/>
              <a:buChar char="•"/>
              <a:defRPr kumimoji="0" sz="1800" kern="1200" baseline="0">
                <a:solidFill>
                  <a:schemeClr val="tx2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함초롬바탕" panose="02030604000101010101" pitchFamily="18" charset="-127"/>
              </a:defRPr>
            </a:lvl2pPr>
            <a:lvl3pPr marL="720000" indent="-219456" algn="l" rtl="0" eaLnBrk="1" latinLnBrk="1" hangingPunct="1">
              <a:lnSpc>
                <a:spcPct val="100000"/>
              </a:lnSpc>
              <a:spcBef>
                <a:spcPts val="1200"/>
              </a:spcBef>
              <a:buClrTx/>
              <a:buFont typeface="Arial" panose="020B0604020202020204" pitchFamily="34" charset="0"/>
              <a:buChar char="•"/>
              <a:defRPr kumimoji="0" sz="1800" kern="1200" baseline="0">
                <a:solidFill>
                  <a:schemeClr val="tx2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함초롬바탕" panose="02030604000101010101" pitchFamily="18" charset="-127"/>
              </a:defRPr>
            </a:lvl3pPr>
            <a:lvl4pPr marL="900000" indent="-201168" algn="l" rtl="0" eaLnBrk="1" latinLnBrk="1" hangingPunct="1">
              <a:lnSpc>
                <a:spcPct val="100000"/>
              </a:lnSpc>
              <a:spcBef>
                <a:spcPts val="1200"/>
              </a:spcBef>
              <a:buClrTx/>
              <a:buFont typeface="Arial" panose="020B0604020202020204" pitchFamily="34" charset="0"/>
              <a:buChar char="•"/>
              <a:defRPr kumimoji="0" sz="1800" kern="1200" baseline="0">
                <a:solidFill>
                  <a:schemeClr val="tx2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함초롬바탕" panose="02030604000101010101" pitchFamily="18" charset="-127"/>
              </a:defRPr>
            </a:lvl4pPr>
            <a:lvl5pPr marL="1080000" indent="-182880" algn="l" rtl="0" eaLnBrk="1" latinLnBrk="1" hangingPunct="1">
              <a:lnSpc>
                <a:spcPct val="100000"/>
              </a:lnSpc>
              <a:spcBef>
                <a:spcPts val="1200"/>
              </a:spcBef>
              <a:buClrTx/>
              <a:buFont typeface="Arial" panose="020B0604020202020204" pitchFamily="34" charset="0"/>
              <a:buChar char="•"/>
              <a:defRPr kumimoji="0" sz="1800" kern="1200" baseline="0">
                <a:solidFill>
                  <a:schemeClr val="tx2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함초롬바탕" panose="02030604000101010101" pitchFamily="18" charset="-127"/>
              </a:defRPr>
            </a:lvl5pPr>
            <a:lvl6pPr marL="1609344" indent="-182880" algn="l" rtl="0" eaLnBrk="1" latinLnBrk="1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1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1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1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9728" indent="0" fontAlgn="auto">
              <a:spcAft>
                <a:spcPts val="0"/>
              </a:spcAft>
              <a:buNone/>
            </a:pPr>
            <a:r>
              <a:rPr lang="ko-KR" altLang="en-US" b="1" dirty="0"/>
              <a:t>개인의견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3E20D9-6FB4-AC86-0E6E-1F1D39137727}"/>
              </a:ext>
            </a:extLst>
          </p:cNvPr>
          <p:cNvSpPr txBox="1"/>
          <p:nvPr/>
        </p:nvSpPr>
        <p:spPr>
          <a:xfrm>
            <a:off x="3503713" y="1676682"/>
            <a:ext cx="129614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 dirty="0">
                <a:solidFill>
                  <a:srgbClr val="222222"/>
                </a:solidFill>
                <a:highlight>
                  <a:srgbClr val="FFFFFF"/>
                </a:highlight>
                <a:latin typeface="Helvetica Neue"/>
              </a:rPr>
              <a:t>3</a:t>
            </a:r>
            <a:r>
              <a:rPr lang="en-US" altLang="ko-KR" sz="1200" b="1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Helvetica Neue"/>
              </a:rPr>
              <a:t>.2 Multiple Output Model</a:t>
            </a:r>
          </a:p>
        </p:txBody>
      </p:sp>
      <p:pic>
        <p:nvPicPr>
          <p:cNvPr id="4098" name="Picture 2" descr="Neural Network Graph With Multiple Inputs">
            <a:extLst>
              <a:ext uri="{FF2B5EF4-FFF2-40B4-BE49-F238E27FC236}">
                <a16:creationId xmlns:a16="http://schemas.microsoft.com/office/drawing/2014/main" id="{44F27953-CAA6-BF01-6BE0-2AF08CA050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094" y="2176947"/>
            <a:ext cx="2797910" cy="4365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Neural Network Graph With Multiple Outputs">
            <a:extLst>
              <a:ext uri="{FF2B5EF4-FFF2-40B4-BE49-F238E27FC236}">
                <a16:creationId xmlns:a16="http://schemas.microsoft.com/office/drawing/2014/main" id="{DEC00797-ECF6-A28C-D061-EFB63BAFF4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0826" y="2479925"/>
            <a:ext cx="3005293" cy="2245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A262B9B-9B30-B219-CCE2-EB956C2F8A50}"/>
              </a:ext>
            </a:extLst>
          </p:cNvPr>
          <p:cNvSpPr txBox="1"/>
          <p:nvPr/>
        </p:nvSpPr>
        <p:spPr>
          <a:xfrm>
            <a:off x="7104112" y="1656148"/>
            <a:ext cx="4752528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rgbClr val="222222"/>
                </a:solidFill>
                <a:highlight>
                  <a:srgbClr val="FFFFFF"/>
                </a:highlight>
                <a:latin typeface="Arial" panose="020B0604020202020204" pitchFamily="34" charset="0"/>
                <a:ea typeface="맑은 고딕" panose="020B0503020000020004" pitchFamily="50" charset="-127"/>
              </a:rPr>
              <a:t>1.1~3.1</a:t>
            </a:r>
            <a:r>
              <a:rPr lang="ko-KR" altLang="en-US" sz="1600" dirty="0">
                <a:solidFill>
                  <a:srgbClr val="222222"/>
                </a:solidFill>
                <a:highlight>
                  <a:srgbClr val="FFFFFF"/>
                </a:highlight>
                <a:latin typeface="Arial" panose="020B0604020202020204" pitchFamily="34" charset="0"/>
                <a:ea typeface="맑은 고딕" panose="020B0503020000020004" pitchFamily="50" charset="-127"/>
              </a:rPr>
              <a:t>까지 생장 예측에 사용 가능할 것으로 보임</a:t>
            </a:r>
            <a:endParaRPr lang="en-US" altLang="ko-KR" sz="1600" dirty="0">
              <a:solidFill>
                <a:srgbClr val="222222"/>
              </a:solidFill>
              <a:highlight>
                <a:srgbClr val="FFFFFF"/>
              </a:highlight>
              <a:latin typeface="Arial" panose="020B0604020202020204" pitchFamily="34" charset="0"/>
              <a:ea typeface="맑은 고딕" panose="020B0503020000020004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rgbClr val="222222"/>
              </a:solidFill>
              <a:highlight>
                <a:srgbClr val="FFFFFF"/>
              </a:highlight>
              <a:latin typeface="Arial" panose="020B0604020202020204" pitchFamily="34" charset="0"/>
              <a:ea typeface="맑은 고딕" panose="020B0503020000020004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rgbClr val="222222"/>
                </a:solidFill>
                <a:highlight>
                  <a:srgbClr val="FFFFFF"/>
                </a:highlight>
                <a:latin typeface="Arial" panose="020B0604020202020204" pitchFamily="34" charset="0"/>
                <a:ea typeface="맑은 고딕" panose="020B0503020000020004" pitchFamily="50" charset="-127"/>
              </a:rPr>
              <a:t>3.2</a:t>
            </a:r>
            <a:r>
              <a:rPr lang="ko-KR" altLang="en-US" sz="1600" dirty="0">
                <a:solidFill>
                  <a:srgbClr val="222222"/>
                </a:solidFill>
                <a:highlight>
                  <a:srgbClr val="FFFFFF"/>
                </a:highlight>
                <a:latin typeface="Arial" panose="020B0604020202020204" pitchFamily="34" charset="0"/>
                <a:ea typeface="맑은 고딕" panose="020B0503020000020004" pitchFamily="50" charset="-127"/>
              </a:rPr>
              <a:t>는 최적 환경 예측에 사용 가능할 것으로 보임</a:t>
            </a:r>
            <a:endParaRPr lang="en-US" altLang="ko-KR" sz="1600" dirty="0">
              <a:solidFill>
                <a:srgbClr val="222222"/>
              </a:solidFill>
              <a:highlight>
                <a:srgbClr val="FFFFFF"/>
              </a:highlight>
              <a:latin typeface="Arial" panose="020B0604020202020204" pitchFamily="34" charset="0"/>
              <a:ea typeface="맑은 고딕" panose="020B0503020000020004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rgbClr val="222222"/>
              </a:solidFill>
              <a:highlight>
                <a:srgbClr val="FFFFFF"/>
              </a:highlight>
              <a:latin typeface="Arial" panose="020B0604020202020204" pitchFamily="34" charset="0"/>
              <a:ea typeface="맑은 고딕" panose="020B0503020000020004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ea typeface="맑은 고딕" panose="020B0503020000020004" pitchFamily="50" charset="-127"/>
              </a:rPr>
              <a:t>객관적인 최선의 방법은 없음</a:t>
            </a:r>
            <a:r>
              <a:rPr lang="en-US" altLang="ko-KR" sz="160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ea typeface="맑은 고딕" panose="020B0503020000020004" pitchFamily="50" charset="-127"/>
              </a:rPr>
              <a:t>. </a:t>
            </a:r>
            <a:r>
              <a:rPr lang="ko-KR" altLang="en-US" sz="160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ea typeface="맑은 고딕" panose="020B0503020000020004" pitchFamily="50" charset="-127"/>
              </a:rPr>
              <a:t>데이터 세트에 가장 적합한 방법을 찾아야 함</a:t>
            </a:r>
            <a:r>
              <a:rPr lang="en-US" altLang="ko-KR" sz="160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ea typeface="맑은 고딕" panose="020B0503020000020004" pitchFamily="50" charset="-127"/>
              </a:rPr>
              <a:t>.</a:t>
            </a:r>
            <a:r>
              <a:rPr lang="ko-KR" altLang="en-US" sz="160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ea typeface="맑은 고딕" panose="020B0503020000020004" pitchFamily="50" charset="-127"/>
              </a:rPr>
              <a:t> 또한</a:t>
            </a:r>
            <a:r>
              <a:rPr lang="en-US" altLang="ko-KR" sz="160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ea typeface="맑은 고딕" panose="020B0503020000020004" pitchFamily="50" charset="-127"/>
              </a:rPr>
              <a:t>,</a:t>
            </a:r>
            <a:r>
              <a:rPr lang="ko-KR" altLang="en-US" sz="160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ea typeface="맑은 고딕" panose="020B0503020000020004" pitchFamily="50" charset="-127"/>
              </a:rPr>
              <a:t> 다양한 인코딩 체계를 테스트하고 선택한 모델에 가장 적합한 것이 무엇인지 알아내야 함</a:t>
            </a:r>
            <a:r>
              <a:rPr lang="en-US" altLang="ko-KR" sz="160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ea typeface="맑은 고딕" panose="020B0503020000020004" pitchFamily="50" charset="-127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rgbClr val="222222"/>
              </a:solidFill>
              <a:effectLst/>
              <a:highlight>
                <a:srgbClr val="FFFFFF"/>
              </a:highlight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078236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27C39A-D4B9-A0A8-559C-393CEEA30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 Input Shape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57A8743-6D82-8692-4223-E6E464EE1D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45EC4A9-FE6A-48EC-B998-4B7AD00BB17C}" type="slidenum">
              <a:rPr lang="ko-KR" altLang="en-US" smtClean="0"/>
              <a:pPr>
                <a:defRPr/>
              </a:pPr>
              <a:t>33</a:t>
            </a:fld>
            <a:endParaRPr lang="ko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3D093005-2CBD-C606-2744-41F3989D32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64843" y="977178"/>
            <a:ext cx="5004556" cy="531404"/>
          </a:xfrm>
        </p:spPr>
        <p:txBody>
          <a:bodyPr>
            <a:normAutofit/>
          </a:bodyPr>
          <a:lstStyle/>
          <a:p>
            <a:pPr marL="109728" indent="0" algn="ctr" fontAlgn="base">
              <a:buNone/>
            </a:pPr>
            <a:r>
              <a:rPr lang="en-US" altLang="ko-KR" sz="28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Time Series Forecasting(TSF)</a:t>
            </a:r>
            <a:endParaRPr lang="ko-KR" altLang="en-US" sz="2800" b="1" dirty="0">
              <a:latin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5B813EFE-DEB5-AF25-6346-D61D57A3AD66}"/>
              </a:ext>
            </a:extLst>
          </p:cNvPr>
          <p:cNvSpPr txBox="1">
            <a:spLocks/>
          </p:cNvSpPr>
          <p:nvPr/>
        </p:nvSpPr>
        <p:spPr>
          <a:xfrm>
            <a:off x="695400" y="1776511"/>
            <a:ext cx="5004556" cy="531404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60" indent="-256032" algn="l" rtl="0" eaLnBrk="1" latinLnBrk="1" hangingPunct="1">
              <a:lnSpc>
                <a:spcPct val="100000"/>
              </a:lnSpc>
              <a:spcBef>
                <a:spcPts val="1200"/>
              </a:spcBef>
              <a:buClrTx/>
              <a:buFont typeface="Georgia"/>
              <a:buChar char="•"/>
              <a:defRPr kumimoji="0" sz="2000" kern="1200" baseline="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함초롬바탕" panose="02030604000101010101" pitchFamily="18" charset="-127"/>
              </a:defRPr>
            </a:lvl1pPr>
            <a:lvl2pPr marL="540000" indent="-246888" algn="l" rtl="0" eaLnBrk="1" latinLnBrk="1" hangingPunct="1">
              <a:lnSpc>
                <a:spcPct val="100000"/>
              </a:lnSpc>
              <a:spcBef>
                <a:spcPts val="1200"/>
              </a:spcBef>
              <a:buClrTx/>
              <a:buFont typeface="Arial" panose="020B0604020202020204" pitchFamily="34" charset="0"/>
              <a:buChar char="•"/>
              <a:defRPr kumimoji="0" sz="1800" kern="1200" baseline="0">
                <a:solidFill>
                  <a:schemeClr val="tx2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함초롬바탕" panose="02030604000101010101" pitchFamily="18" charset="-127"/>
              </a:defRPr>
            </a:lvl2pPr>
            <a:lvl3pPr marL="720000" indent="-219456" algn="l" rtl="0" eaLnBrk="1" latinLnBrk="1" hangingPunct="1">
              <a:lnSpc>
                <a:spcPct val="100000"/>
              </a:lnSpc>
              <a:spcBef>
                <a:spcPts val="1200"/>
              </a:spcBef>
              <a:buClrTx/>
              <a:buFont typeface="Arial" panose="020B0604020202020204" pitchFamily="34" charset="0"/>
              <a:buChar char="•"/>
              <a:defRPr kumimoji="0" sz="1800" kern="1200" baseline="0">
                <a:solidFill>
                  <a:schemeClr val="tx2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함초롬바탕" panose="02030604000101010101" pitchFamily="18" charset="-127"/>
              </a:defRPr>
            </a:lvl3pPr>
            <a:lvl4pPr marL="900000" indent="-201168" algn="l" rtl="0" eaLnBrk="1" latinLnBrk="1" hangingPunct="1">
              <a:lnSpc>
                <a:spcPct val="100000"/>
              </a:lnSpc>
              <a:spcBef>
                <a:spcPts val="1200"/>
              </a:spcBef>
              <a:buClrTx/>
              <a:buFont typeface="Arial" panose="020B0604020202020204" pitchFamily="34" charset="0"/>
              <a:buChar char="•"/>
              <a:defRPr kumimoji="0" sz="1800" kern="1200" baseline="0">
                <a:solidFill>
                  <a:schemeClr val="tx2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함초롬바탕" panose="02030604000101010101" pitchFamily="18" charset="-127"/>
              </a:defRPr>
            </a:lvl4pPr>
            <a:lvl5pPr marL="1080000" indent="-182880" algn="l" rtl="0" eaLnBrk="1" latinLnBrk="1" hangingPunct="1">
              <a:lnSpc>
                <a:spcPct val="100000"/>
              </a:lnSpc>
              <a:spcBef>
                <a:spcPts val="1200"/>
              </a:spcBef>
              <a:buClrTx/>
              <a:buFont typeface="Arial" panose="020B0604020202020204" pitchFamily="34" charset="0"/>
              <a:buChar char="•"/>
              <a:defRPr kumimoji="0" sz="1800" kern="1200" baseline="0">
                <a:solidFill>
                  <a:schemeClr val="tx2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함초롬바탕" panose="02030604000101010101" pitchFamily="18" charset="-127"/>
              </a:defRPr>
            </a:lvl5pPr>
            <a:lvl6pPr marL="1609344" indent="-182880" algn="l" rtl="0" eaLnBrk="1" latinLnBrk="1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1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1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1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9728" indent="0" algn="ctr" fontAlgn="base">
              <a:spcAft>
                <a:spcPts val="0"/>
              </a:spcAft>
              <a:buFont typeface="Georgia"/>
              <a:buNone/>
            </a:pPr>
            <a:r>
              <a:rPr lang="en-US" altLang="ko-KR" b="1" i="0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Open loop forecasting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5349A3D7-1E21-EA10-17D7-236FA97AFD62}"/>
              </a:ext>
            </a:extLst>
          </p:cNvPr>
          <p:cNvSpPr txBox="1">
            <a:spLocks/>
          </p:cNvSpPr>
          <p:nvPr/>
        </p:nvSpPr>
        <p:spPr>
          <a:xfrm>
            <a:off x="6432110" y="1776511"/>
            <a:ext cx="5004556" cy="531404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60" indent="-256032" algn="l" rtl="0" eaLnBrk="1" latinLnBrk="1" hangingPunct="1">
              <a:lnSpc>
                <a:spcPct val="100000"/>
              </a:lnSpc>
              <a:spcBef>
                <a:spcPts val="1200"/>
              </a:spcBef>
              <a:buClrTx/>
              <a:buFont typeface="Georgia"/>
              <a:buChar char="•"/>
              <a:defRPr kumimoji="0" sz="2000" kern="1200" baseline="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함초롬바탕" panose="02030604000101010101" pitchFamily="18" charset="-127"/>
              </a:defRPr>
            </a:lvl1pPr>
            <a:lvl2pPr marL="540000" indent="-246888" algn="l" rtl="0" eaLnBrk="1" latinLnBrk="1" hangingPunct="1">
              <a:lnSpc>
                <a:spcPct val="100000"/>
              </a:lnSpc>
              <a:spcBef>
                <a:spcPts val="1200"/>
              </a:spcBef>
              <a:buClrTx/>
              <a:buFont typeface="Arial" panose="020B0604020202020204" pitchFamily="34" charset="0"/>
              <a:buChar char="•"/>
              <a:defRPr kumimoji="0" sz="1800" kern="1200" baseline="0">
                <a:solidFill>
                  <a:schemeClr val="tx2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함초롬바탕" panose="02030604000101010101" pitchFamily="18" charset="-127"/>
              </a:defRPr>
            </a:lvl2pPr>
            <a:lvl3pPr marL="720000" indent="-219456" algn="l" rtl="0" eaLnBrk="1" latinLnBrk="1" hangingPunct="1">
              <a:lnSpc>
                <a:spcPct val="100000"/>
              </a:lnSpc>
              <a:spcBef>
                <a:spcPts val="1200"/>
              </a:spcBef>
              <a:buClrTx/>
              <a:buFont typeface="Arial" panose="020B0604020202020204" pitchFamily="34" charset="0"/>
              <a:buChar char="•"/>
              <a:defRPr kumimoji="0" sz="1800" kern="1200" baseline="0">
                <a:solidFill>
                  <a:schemeClr val="tx2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함초롬바탕" panose="02030604000101010101" pitchFamily="18" charset="-127"/>
              </a:defRPr>
            </a:lvl3pPr>
            <a:lvl4pPr marL="900000" indent="-201168" algn="l" rtl="0" eaLnBrk="1" latinLnBrk="1" hangingPunct="1">
              <a:lnSpc>
                <a:spcPct val="100000"/>
              </a:lnSpc>
              <a:spcBef>
                <a:spcPts val="1200"/>
              </a:spcBef>
              <a:buClrTx/>
              <a:buFont typeface="Arial" panose="020B0604020202020204" pitchFamily="34" charset="0"/>
              <a:buChar char="•"/>
              <a:defRPr kumimoji="0" sz="1800" kern="1200" baseline="0">
                <a:solidFill>
                  <a:schemeClr val="tx2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함초롬바탕" panose="02030604000101010101" pitchFamily="18" charset="-127"/>
              </a:defRPr>
            </a:lvl4pPr>
            <a:lvl5pPr marL="1080000" indent="-182880" algn="l" rtl="0" eaLnBrk="1" latinLnBrk="1" hangingPunct="1">
              <a:lnSpc>
                <a:spcPct val="100000"/>
              </a:lnSpc>
              <a:spcBef>
                <a:spcPts val="1200"/>
              </a:spcBef>
              <a:buClrTx/>
              <a:buFont typeface="Arial" panose="020B0604020202020204" pitchFamily="34" charset="0"/>
              <a:buChar char="•"/>
              <a:defRPr kumimoji="0" sz="1800" kern="1200" baseline="0">
                <a:solidFill>
                  <a:schemeClr val="tx2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함초롬바탕" panose="02030604000101010101" pitchFamily="18" charset="-127"/>
              </a:defRPr>
            </a:lvl5pPr>
            <a:lvl6pPr marL="1609344" indent="-182880" algn="l" rtl="0" eaLnBrk="1" latinLnBrk="1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1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1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1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9728" indent="0" algn="ctr" fontAlgn="base">
              <a:spcAft>
                <a:spcPts val="0"/>
              </a:spcAft>
              <a:buFont typeface="Georgia"/>
              <a:buNone/>
            </a:pPr>
            <a:r>
              <a:rPr lang="en-US" altLang="ko-KR" b="1" i="0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Closed loop forecasting</a:t>
            </a:r>
            <a:endParaRPr lang="ko-KR" altLang="en-US" b="1" dirty="0"/>
          </a:p>
        </p:txBody>
      </p:sp>
      <p:pic>
        <p:nvPicPr>
          <p:cNvPr id="5122" name="Picture 2" descr="Figure contains 3 axes objects. Axes object 1 with ylabel Channel 1 contains 2 objects of type line. These objects represent Input, Forecasted. Axes object 2 with ylabel Channel 2 contains 2 objects of type line. Axes object 3 with xlabel Time Step, ylabel Channel 3 contains 2 objects of type line.">
            <a:extLst>
              <a:ext uri="{FF2B5EF4-FFF2-40B4-BE49-F238E27FC236}">
                <a16:creationId xmlns:a16="http://schemas.microsoft.com/office/drawing/2014/main" id="{F462D383-36B3-04B2-BD83-555B19D4AB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1464" y="3450062"/>
            <a:ext cx="4176464" cy="3132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95C180D-C8DA-B1A3-2385-1E3AAACE7EFD}"/>
              </a:ext>
            </a:extLst>
          </p:cNvPr>
          <p:cNvSpPr txBox="1"/>
          <p:nvPr/>
        </p:nvSpPr>
        <p:spPr>
          <a:xfrm>
            <a:off x="414493" y="2204864"/>
            <a:ext cx="5652628" cy="12772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b="0" i="0" dirty="0">
                <a:solidFill>
                  <a:srgbClr val="FF0000"/>
                </a:solidFill>
                <a:effectLst/>
                <a:highlight>
                  <a:srgbClr val="FFFFFF"/>
                </a:highlight>
                <a:latin typeface="+mj-ea"/>
                <a:ea typeface="+mj-ea"/>
              </a:rPr>
              <a:t>입력 데이터만 사용하여 시퀀스에서 다음 시간 스텝을 예측합니다</a:t>
            </a:r>
            <a:r>
              <a:rPr lang="en-US" altLang="ko-KR" sz="1100" b="0" i="0" dirty="0">
                <a:solidFill>
                  <a:srgbClr val="FF0000"/>
                </a:solidFill>
                <a:effectLst/>
                <a:highlight>
                  <a:srgbClr val="FFFFFF"/>
                </a:highlight>
                <a:latin typeface="+mj-ea"/>
                <a:ea typeface="+mj-ea"/>
              </a:rPr>
              <a:t>. </a:t>
            </a:r>
            <a:r>
              <a:rPr lang="ko-KR" altLang="en-US" sz="1100" b="0" i="0" dirty="0">
                <a:solidFill>
                  <a:srgbClr val="FF0000"/>
                </a:solidFill>
                <a:effectLst/>
                <a:highlight>
                  <a:srgbClr val="FFFFFF"/>
                </a:highlight>
                <a:latin typeface="+mj-ea"/>
                <a:ea typeface="+mj-ea"/>
              </a:rPr>
              <a:t>후속 시간 스텝을 예측할 때는 데이터 소스에서 실제 값을 수집하여 </a:t>
            </a:r>
            <a:r>
              <a:rPr lang="ko-KR" altLang="en-US" sz="1100" b="0" i="0" dirty="0" err="1">
                <a:solidFill>
                  <a:srgbClr val="FF0000"/>
                </a:solidFill>
                <a:effectLst/>
                <a:highlight>
                  <a:srgbClr val="FFFFFF"/>
                </a:highlight>
                <a:latin typeface="+mj-ea"/>
                <a:ea typeface="+mj-ea"/>
              </a:rPr>
              <a:t>입력값으로</a:t>
            </a:r>
            <a:r>
              <a:rPr lang="ko-KR" altLang="en-US" sz="1100" b="0" i="0" dirty="0">
                <a:solidFill>
                  <a:srgbClr val="FF0000"/>
                </a:solidFill>
                <a:effectLst/>
                <a:highlight>
                  <a:srgbClr val="FFFFFF"/>
                </a:highlight>
                <a:latin typeface="+mj-ea"/>
                <a:ea typeface="+mj-ea"/>
              </a:rPr>
              <a:t> 사용합니다</a:t>
            </a:r>
            <a:r>
              <a:rPr lang="en-US" altLang="ko-KR" sz="1100" b="0" i="0" dirty="0">
                <a:solidFill>
                  <a:srgbClr val="FF0000"/>
                </a:solidFill>
                <a:effectLst/>
                <a:highlight>
                  <a:srgbClr val="FFFFFF"/>
                </a:highlight>
                <a:latin typeface="+mj-ea"/>
                <a:ea typeface="+mj-ea"/>
              </a:rPr>
              <a:t>.</a:t>
            </a:r>
            <a:r>
              <a:rPr lang="en-US" altLang="ko-KR" sz="1100" b="0" i="0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+mj-ea"/>
                <a:ea typeface="+mj-ea"/>
              </a:rPr>
              <a:t> </a:t>
            </a:r>
            <a:r>
              <a:rPr lang="ko-KR" altLang="en-US" sz="1100" b="0" i="0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+mj-ea"/>
                <a:ea typeface="+mj-ea"/>
              </a:rPr>
              <a:t>예를 들어</a:t>
            </a:r>
            <a:r>
              <a:rPr lang="en-US" altLang="ko-KR" sz="1100" b="0" i="0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+mj-ea"/>
                <a:ea typeface="+mj-ea"/>
              </a:rPr>
              <a:t>, </a:t>
            </a:r>
            <a:r>
              <a:rPr lang="ko-KR" altLang="en-US" sz="1100" b="0" i="0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+mj-ea"/>
                <a:ea typeface="+mj-ea"/>
              </a:rPr>
              <a:t>시퀀스의 </a:t>
            </a:r>
            <a:r>
              <a:rPr lang="en-US" altLang="ko-KR" sz="1100" b="0" i="0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+mj-ea"/>
                <a:ea typeface="+mj-ea"/>
              </a:rPr>
              <a:t>1</a:t>
            </a:r>
            <a:r>
              <a:rPr lang="ko-KR" altLang="en-US" sz="1100" b="0" i="0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+mj-ea"/>
                <a:ea typeface="+mj-ea"/>
              </a:rPr>
              <a:t>부터 </a:t>
            </a:r>
            <a:r>
              <a:rPr lang="en-US" altLang="ko-KR" sz="1100" b="0" i="1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+mj-ea"/>
                <a:ea typeface="+mj-ea"/>
              </a:rPr>
              <a:t>t</a:t>
            </a:r>
            <a:r>
              <a:rPr lang="ko-KR" altLang="en-US" sz="1100" b="0" i="0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+mj-ea"/>
                <a:ea typeface="+mj-ea"/>
              </a:rPr>
              <a:t>−</a:t>
            </a:r>
            <a:r>
              <a:rPr lang="en-US" altLang="ko-KR" sz="1100" b="0" i="0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+mj-ea"/>
                <a:ea typeface="+mj-ea"/>
              </a:rPr>
              <a:t>1</a:t>
            </a:r>
            <a:r>
              <a:rPr lang="ko-KR" altLang="en-US" sz="1100" b="0" i="0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+mj-ea"/>
                <a:ea typeface="+mj-ea"/>
              </a:rPr>
              <a:t>까지의 시간 스텝에서 수집한 데이터를 사용하여 시간 스텝 </a:t>
            </a:r>
            <a:r>
              <a:rPr lang="en-US" altLang="ko-KR" sz="1100" b="0" i="1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+mj-ea"/>
                <a:ea typeface="+mj-ea"/>
              </a:rPr>
              <a:t>t</a:t>
            </a:r>
            <a:r>
              <a:rPr lang="ko-KR" altLang="en-US" sz="1100" b="0" i="0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+mj-ea"/>
                <a:ea typeface="+mj-ea"/>
              </a:rPr>
              <a:t>에서의 값을 예측한다고 해보겠습니다</a:t>
            </a:r>
            <a:r>
              <a:rPr lang="en-US" altLang="ko-KR" sz="1100" b="0" i="0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+mj-ea"/>
                <a:ea typeface="+mj-ea"/>
              </a:rPr>
              <a:t>. </a:t>
            </a:r>
            <a:r>
              <a:rPr lang="ko-KR" altLang="en-US" sz="1100" b="0" i="0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+mj-ea"/>
                <a:ea typeface="+mj-ea"/>
              </a:rPr>
              <a:t>시간 스텝 </a:t>
            </a:r>
            <a:r>
              <a:rPr lang="en-US" altLang="ko-KR" sz="1100" b="0" i="1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+mj-ea"/>
                <a:ea typeface="+mj-ea"/>
              </a:rPr>
              <a:t>t</a:t>
            </a:r>
            <a:r>
              <a:rPr lang="en-US" altLang="ko-KR" sz="1100" b="0" i="0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+mj-ea"/>
                <a:ea typeface="+mj-ea"/>
              </a:rPr>
              <a:t>+1</a:t>
            </a:r>
            <a:r>
              <a:rPr lang="ko-KR" altLang="en-US" sz="1100" b="0" i="0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+mj-ea"/>
                <a:ea typeface="+mj-ea"/>
              </a:rPr>
              <a:t>에서 예측을 수행하려면 시간 스텝 </a:t>
            </a:r>
            <a:r>
              <a:rPr lang="en-US" altLang="ko-KR" sz="1100" b="0" i="1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+mj-ea"/>
                <a:ea typeface="+mj-ea"/>
              </a:rPr>
              <a:t>t</a:t>
            </a:r>
            <a:r>
              <a:rPr lang="ko-KR" altLang="en-US" sz="1100" b="0" i="0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+mj-ea"/>
                <a:ea typeface="+mj-ea"/>
              </a:rPr>
              <a:t>에서의 실제 값이 기록될 때까지 기다렸다가 이 값을 </a:t>
            </a:r>
            <a:r>
              <a:rPr lang="ko-KR" altLang="en-US" sz="1100" b="0" i="0" dirty="0" err="1">
                <a:solidFill>
                  <a:srgbClr val="212121"/>
                </a:solidFill>
                <a:effectLst/>
                <a:highlight>
                  <a:srgbClr val="FFFFFF"/>
                </a:highlight>
                <a:latin typeface="+mj-ea"/>
                <a:ea typeface="+mj-ea"/>
              </a:rPr>
              <a:t>입력값으로</a:t>
            </a:r>
            <a:r>
              <a:rPr lang="ko-KR" altLang="en-US" sz="1100" b="0" i="0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+mj-ea"/>
                <a:ea typeface="+mj-ea"/>
              </a:rPr>
              <a:t> 사용하여 다음 예측을 수행합니다</a:t>
            </a:r>
            <a:r>
              <a:rPr lang="en-US" altLang="ko-KR" sz="1100" b="0" i="0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+mj-ea"/>
                <a:ea typeface="+mj-ea"/>
              </a:rPr>
              <a:t>. RNN</a:t>
            </a:r>
            <a:r>
              <a:rPr lang="ko-KR" altLang="en-US" sz="1100" b="0" i="0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+mj-ea"/>
                <a:ea typeface="+mj-ea"/>
              </a:rPr>
              <a:t>에 실제 값을 전달하여 다음 예측을 수행할 수 있다면 오픈 루프 </a:t>
            </a:r>
            <a:r>
              <a:rPr lang="ko-KR" altLang="en-US" sz="1100" b="0" i="0" dirty="0" err="1">
                <a:solidFill>
                  <a:srgbClr val="212121"/>
                </a:solidFill>
                <a:effectLst/>
                <a:highlight>
                  <a:srgbClr val="FFFFFF"/>
                </a:highlight>
                <a:latin typeface="+mj-ea"/>
                <a:ea typeface="+mj-ea"/>
              </a:rPr>
              <a:t>포케스팅을</a:t>
            </a:r>
            <a:r>
              <a:rPr lang="ko-KR" altLang="en-US" sz="1100" b="0" i="0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+mj-ea"/>
                <a:ea typeface="+mj-ea"/>
              </a:rPr>
              <a:t> 사용하십시오</a:t>
            </a:r>
            <a:r>
              <a:rPr lang="en-US" altLang="ko-KR" sz="1100" b="0" i="0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+mj-ea"/>
                <a:ea typeface="+mj-ea"/>
              </a:rPr>
              <a:t>.</a:t>
            </a:r>
            <a:endParaRPr lang="en-US" altLang="ko-KR" sz="1100" dirty="0">
              <a:solidFill>
                <a:srgbClr val="222222"/>
              </a:solidFill>
              <a:effectLst/>
              <a:highlight>
                <a:srgbClr val="FFFFFF"/>
              </a:highlight>
              <a:latin typeface="+mj-ea"/>
              <a:ea typeface="+mj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4940F1-B228-795C-1096-7B6D31682EB9}"/>
              </a:ext>
            </a:extLst>
          </p:cNvPr>
          <p:cNvSpPr txBox="1"/>
          <p:nvPr/>
        </p:nvSpPr>
        <p:spPr>
          <a:xfrm>
            <a:off x="6108074" y="2204864"/>
            <a:ext cx="5652628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b="0" i="0" dirty="0">
                <a:solidFill>
                  <a:srgbClr val="FF0000"/>
                </a:solidFill>
                <a:effectLst/>
                <a:highlight>
                  <a:srgbClr val="FFFFFF"/>
                </a:highlight>
                <a:latin typeface="+mj-ea"/>
                <a:ea typeface="+mj-ea"/>
              </a:rPr>
              <a:t>이전 예측을 </a:t>
            </a:r>
            <a:r>
              <a:rPr lang="ko-KR" altLang="en-US" sz="1100" b="0" i="0" dirty="0" err="1">
                <a:solidFill>
                  <a:srgbClr val="FF0000"/>
                </a:solidFill>
                <a:effectLst/>
                <a:highlight>
                  <a:srgbClr val="FFFFFF"/>
                </a:highlight>
                <a:latin typeface="+mj-ea"/>
                <a:ea typeface="+mj-ea"/>
              </a:rPr>
              <a:t>입력값으로</a:t>
            </a:r>
            <a:r>
              <a:rPr lang="ko-KR" altLang="en-US" sz="1100" b="0" i="0" dirty="0">
                <a:solidFill>
                  <a:srgbClr val="FF0000"/>
                </a:solidFill>
                <a:effectLst/>
                <a:highlight>
                  <a:srgbClr val="FFFFFF"/>
                </a:highlight>
                <a:latin typeface="+mj-ea"/>
                <a:ea typeface="+mj-ea"/>
              </a:rPr>
              <a:t> 사용하여 시퀀스의 후속 시간 스텝을 예측합니다</a:t>
            </a:r>
            <a:r>
              <a:rPr lang="en-US" altLang="ko-KR" sz="1100" b="0" i="0" dirty="0">
                <a:solidFill>
                  <a:srgbClr val="FF0000"/>
                </a:solidFill>
                <a:effectLst/>
                <a:highlight>
                  <a:srgbClr val="FFFFFF"/>
                </a:highlight>
                <a:latin typeface="+mj-ea"/>
                <a:ea typeface="+mj-ea"/>
              </a:rPr>
              <a:t>. </a:t>
            </a:r>
            <a:r>
              <a:rPr lang="ko-KR" altLang="en-US" sz="1100" b="0" i="0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+mj-ea"/>
                <a:ea typeface="+mj-ea"/>
              </a:rPr>
              <a:t>이 경우 </a:t>
            </a:r>
            <a:r>
              <a:rPr lang="ko-KR" altLang="en-US" sz="1100" b="0" i="0" dirty="0">
                <a:solidFill>
                  <a:srgbClr val="FF0000"/>
                </a:solidFill>
                <a:effectLst/>
                <a:highlight>
                  <a:srgbClr val="FFFFFF"/>
                </a:highlight>
                <a:latin typeface="+mj-ea"/>
                <a:ea typeface="+mj-ea"/>
              </a:rPr>
              <a:t>모델은 예측을 수행하는 데 실제 값이 필요하지 않습니다</a:t>
            </a:r>
            <a:r>
              <a:rPr lang="en-US" altLang="ko-KR" sz="1100" b="0" i="0" dirty="0">
                <a:solidFill>
                  <a:srgbClr val="FF0000"/>
                </a:solidFill>
                <a:effectLst/>
                <a:highlight>
                  <a:srgbClr val="FFFFFF"/>
                </a:highlight>
                <a:latin typeface="+mj-ea"/>
                <a:ea typeface="+mj-ea"/>
              </a:rPr>
              <a:t>. </a:t>
            </a:r>
            <a:r>
              <a:rPr lang="ko-KR" altLang="en-US" sz="1100" b="0" i="0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+mj-ea"/>
                <a:ea typeface="+mj-ea"/>
              </a:rPr>
              <a:t>예를 들어</a:t>
            </a:r>
            <a:r>
              <a:rPr lang="en-US" altLang="ko-KR" sz="1100" b="0" i="0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+mj-ea"/>
                <a:ea typeface="+mj-ea"/>
              </a:rPr>
              <a:t>, </a:t>
            </a:r>
            <a:r>
              <a:rPr lang="ko-KR" altLang="en-US" sz="1100" b="0" i="0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+mj-ea"/>
                <a:ea typeface="+mj-ea"/>
              </a:rPr>
              <a:t>시퀀스의 </a:t>
            </a:r>
            <a:r>
              <a:rPr lang="en-US" altLang="ko-KR" sz="1100" b="0" i="0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+mj-ea"/>
                <a:ea typeface="+mj-ea"/>
              </a:rPr>
              <a:t>1</a:t>
            </a:r>
            <a:r>
              <a:rPr lang="ko-KR" altLang="en-US" sz="1100" b="0" i="0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+mj-ea"/>
                <a:ea typeface="+mj-ea"/>
              </a:rPr>
              <a:t>부터 </a:t>
            </a:r>
            <a:r>
              <a:rPr lang="en-US" altLang="ko-KR" sz="1100" b="0" i="0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+mj-ea"/>
                <a:ea typeface="+mj-ea"/>
              </a:rPr>
              <a:t>t−1</a:t>
            </a:r>
            <a:r>
              <a:rPr lang="ko-KR" altLang="en-US" sz="1100" b="0" i="0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+mj-ea"/>
                <a:ea typeface="+mj-ea"/>
              </a:rPr>
              <a:t>까지의 시간 스텝에서 수집된 데이터만 사용해서 </a:t>
            </a:r>
            <a:r>
              <a:rPr lang="en-US" altLang="ko-KR" sz="1100" b="0" i="0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+mj-ea"/>
                <a:ea typeface="+mj-ea"/>
              </a:rPr>
              <a:t>t</a:t>
            </a:r>
            <a:r>
              <a:rPr lang="ko-KR" altLang="en-US" sz="1100" b="0" i="0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+mj-ea"/>
                <a:ea typeface="+mj-ea"/>
              </a:rPr>
              <a:t>부터 </a:t>
            </a:r>
            <a:r>
              <a:rPr lang="en-US" altLang="ko-KR" sz="1100" b="0" i="0" dirty="0" err="1">
                <a:solidFill>
                  <a:srgbClr val="212121"/>
                </a:solidFill>
                <a:effectLst/>
                <a:highlight>
                  <a:srgbClr val="FFFFFF"/>
                </a:highlight>
                <a:latin typeface="+mj-ea"/>
                <a:ea typeface="+mj-ea"/>
              </a:rPr>
              <a:t>t+k</a:t>
            </a:r>
            <a:r>
              <a:rPr lang="ko-KR" altLang="en-US" sz="1100" b="0" i="0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+mj-ea"/>
                <a:ea typeface="+mj-ea"/>
              </a:rPr>
              <a:t>까지의 시간 스텝의 값을 예측한다고 해보겠습니다</a:t>
            </a:r>
            <a:r>
              <a:rPr lang="en-US" altLang="ko-KR" sz="1100" b="0" i="0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+mj-ea"/>
                <a:ea typeface="+mj-ea"/>
              </a:rPr>
              <a:t>. </a:t>
            </a:r>
            <a:r>
              <a:rPr lang="ko-KR" altLang="en-US" sz="1100" b="0" i="0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+mj-ea"/>
                <a:ea typeface="+mj-ea"/>
              </a:rPr>
              <a:t>시간 스텝 </a:t>
            </a:r>
            <a:r>
              <a:rPr lang="en-US" altLang="ko-KR" sz="1100" b="0" i="0" dirty="0" err="1">
                <a:solidFill>
                  <a:srgbClr val="212121"/>
                </a:solidFill>
                <a:effectLst/>
                <a:highlight>
                  <a:srgbClr val="FFFFFF"/>
                </a:highlight>
                <a:latin typeface="+mj-ea"/>
                <a:ea typeface="+mj-ea"/>
              </a:rPr>
              <a:t>i</a:t>
            </a:r>
            <a:r>
              <a:rPr lang="ko-KR" altLang="en-US" sz="1100" b="0" i="0" dirty="0" err="1">
                <a:solidFill>
                  <a:srgbClr val="212121"/>
                </a:solidFill>
                <a:effectLst/>
                <a:highlight>
                  <a:srgbClr val="FFFFFF"/>
                </a:highlight>
                <a:latin typeface="+mj-ea"/>
                <a:ea typeface="+mj-ea"/>
              </a:rPr>
              <a:t>에</a:t>
            </a:r>
            <a:r>
              <a:rPr lang="ko-KR" altLang="en-US" sz="1100" b="0" i="0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+mj-ea"/>
                <a:ea typeface="+mj-ea"/>
              </a:rPr>
              <a:t> 대해 예측을 수행하려면 시간 스텝 </a:t>
            </a:r>
            <a:r>
              <a:rPr lang="en-US" altLang="ko-KR" sz="1100" b="0" i="0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+mj-ea"/>
                <a:ea typeface="+mj-ea"/>
              </a:rPr>
              <a:t>i−1</a:t>
            </a:r>
            <a:r>
              <a:rPr lang="ko-KR" altLang="en-US" sz="1100" b="0" i="0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+mj-ea"/>
                <a:ea typeface="+mj-ea"/>
              </a:rPr>
              <a:t>에서 예측된 값을 </a:t>
            </a:r>
            <a:r>
              <a:rPr lang="ko-KR" altLang="en-US" sz="1100" b="0" i="0" dirty="0" err="1">
                <a:solidFill>
                  <a:srgbClr val="212121"/>
                </a:solidFill>
                <a:effectLst/>
                <a:highlight>
                  <a:srgbClr val="FFFFFF"/>
                </a:highlight>
                <a:latin typeface="+mj-ea"/>
                <a:ea typeface="+mj-ea"/>
              </a:rPr>
              <a:t>입력값으로</a:t>
            </a:r>
            <a:r>
              <a:rPr lang="ko-KR" altLang="en-US" sz="1100" b="0" i="0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+mj-ea"/>
                <a:ea typeface="+mj-ea"/>
              </a:rPr>
              <a:t> 사용합니다</a:t>
            </a:r>
            <a:r>
              <a:rPr lang="en-US" altLang="ko-KR" sz="1100" b="0" i="0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+mj-ea"/>
                <a:ea typeface="+mj-ea"/>
              </a:rPr>
              <a:t>. </a:t>
            </a:r>
            <a:r>
              <a:rPr lang="ko-KR" altLang="en-US" sz="1100" b="0" i="0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+mj-ea"/>
                <a:ea typeface="+mj-ea"/>
              </a:rPr>
              <a:t>여러 개의 후속 시간 스텝을 전망해야 하거나 다음 예측을 수행하기 전에 </a:t>
            </a:r>
            <a:r>
              <a:rPr lang="en-US" altLang="ko-KR" sz="1100" b="0" i="0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+mj-ea"/>
                <a:ea typeface="+mj-ea"/>
              </a:rPr>
              <a:t>RNN</a:t>
            </a:r>
            <a:r>
              <a:rPr lang="ko-KR" altLang="en-US" sz="1100" b="0" i="0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+mj-ea"/>
                <a:ea typeface="+mj-ea"/>
              </a:rPr>
              <a:t>에 전달할 수 있는 실제 값이 없다면 </a:t>
            </a:r>
            <a:r>
              <a:rPr lang="ko-KR" altLang="en-US" sz="1100" b="0" i="0" dirty="0" err="1">
                <a:solidFill>
                  <a:srgbClr val="212121"/>
                </a:solidFill>
                <a:effectLst/>
                <a:highlight>
                  <a:srgbClr val="FFFFFF"/>
                </a:highlight>
                <a:latin typeface="+mj-ea"/>
                <a:ea typeface="+mj-ea"/>
              </a:rPr>
              <a:t>클로즈</a:t>
            </a:r>
            <a:r>
              <a:rPr lang="ko-KR" altLang="en-US" sz="1100" b="0" i="0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+mj-ea"/>
                <a:ea typeface="+mj-ea"/>
              </a:rPr>
              <a:t> 루프 </a:t>
            </a:r>
            <a:r>
              <a:rPr lang="ko-KR" altLang="en-US" sz="1100" b="0" i="0" dirty="0" err="1">
                <a:solidFill>
                  <a:srgbClr val="212121"/>
                </a:solidFill>
                <a:effectLst/>
                <a:highlight>
                  <a:srgbClr val="FFFFFF"/>
                </a:highlight>
                <a:latin typeface="+mj-ea"/>
                <a:ea typeface="+mj-ea"/>
              </a:rPr>
              <a:t>포케스팅을</a:t>
            </a:r>
            <a:r>
              <a:rPr lang="ko-KR" altLang="en-US" sz="1100" b="0" i="0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+mj-ea"/>
                <a:ea typeface="+mj-ea"/>
              </a:rPr>
              <a:t> 사용합니다</a:t>
            </a:r>
            <a:r>
              <a:rPr lang="en-US" altLang="ko-KR" sz="1100" b="0" i="0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+mj-ea"/>
                <a:ea typeface="+mj-ea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100" b="0" i="0" dirty="0">
              <a:solidFill>
                <a:srgbClr val="212121"/>
              </a:solidFill>
              <a:effectLst/>
              <a:highlight>
                <a:srgbClr val="FFFFFF"/>
              </a:highlight>
              <a:latin typeface="+mj-ea"/>
              <a:ea typeface="+mj-ea"/>
            </a:endParaRP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B686AD3C-5E24-522B-511B-50431EECFA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4092" y="3482137"/>
            <a:ext cx="4335258" cy="3251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2390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3F279C-60A6-B333-093B-BB402E938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 Input Shape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DE46884-9DC5-F7B0-EC44-93762DE00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45EC4A9-FE6A-48EC-B998-4B7AD00BB17C}" type="slidenum">
              <a:rPr lang="ko-KR" altLang="en-US" smtClean="0"/>
              <a:pPr>
                <a:defRPr/>
              </a:pPr>
              <a:t>34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6D64030-432F-5232-1453-E1FEB4798D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400" y="1149402"/>
            <a:ext cx="5040560" cy="5169661"/>
          </a:xfrm>
          <a:prstGeom prst="rect">
            <a:avLst/>
          </a:prstGeom>
        </p:spPr>
      </p:pic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5F6ABEAB-90A1-2930-1CB6-14883AF0B9D3}"/>
              </a:ext>
            </a:extLst>
          </p:cNvPr>
          <p:cNvSpPr txBox="1">
            <a:spLocks/>
          </p:cNvSpPr>
          <p:nvPr/>
        </p:nvSpPr>
        <p:spPr>
          <a:xfrm>
            <a:off x="6312024" y="1149402"/>
            <a:ext cx="5004556" cy="531404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60" indent="-256032" algn="l" rtl="0" eaLnBrk="1" latinLnBrk="1" hangingPunct="1">
              <a:lnSpc>
                <a:spcPct val="100000"/>
              </a:lnSpc>
              <a:spcBef>
                <a:spcPts val="1200"/>
              </a:spcBef>
              <a:buClrTx/>
              <a:buFont typeface="Georgia"/>
              <a:buChar char="•"/>
              <a:defRPr kumimoji="0" sz="2000" kern="1200" baseline="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함초롬바탕" panose="02030604000101010101" pitchFamily="18" charset="-127"/>
              </a:defRPr>
            </a:lvl1pPr>
            <a:lvl2pPr marL="540000" indent="-246888" algn="l" rtl="0" eaLnBrk="1" latinLnBrk="1" hangingPunct="1">
              <a:lnSpc>
                <a:spcPct val="100000"/>
              </a:lnSpc>
              <a:spcBef>
                <a:spcPts val="1200"/>
              </a:spcBef>
              <a:buClrTx/>
              <a:buFont typeface="Arial" panose="020B0604020202020204" pitchFamily="34" charset="0"/>
              <a:buChar char="•"/>
              <a:defRPr kumimoji="0" sz="1800" kern="1200" baseline="0">
                <a:solidFill>
                  <a:schemeClr val="tx2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함초롬바탕" panose="02030604000101010101" pitchFamily="18" charset="-127"/>
              </a:defRPr>
            </a:lvl2pPr>
            <a:lvl3pPr marL="720000" indent="-219456" algn="l" rtl="0" eaLnBrk="1" latinLnBrk="1" hangingPunct="1">
              <a:lnSpc>
                <a:spcPct val="100000"/>
              </a:lnSpc>
              <a:spcBef>
                <a:spcPts val="1200"/>
              </a:spcBef>
              <a:buClrTx/>
              <a:buFont typeface="Arial" panose="020B0604020202020204" pitchFamily="34" charset="0"/>
              <a:buChar char="•"/>
              <a:defRPr kumimoji="0" sz="1800" kern="1200" baseline="0">
                <a:solidFill>
                  <a:schemeClr val="tx2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함초롬바탕" panose="02030604000101010101" pitchFamily="18" charset="-127"/>
              </a:defRPr>
            </a:lvl3pPr>
            <a:lvl4pPr marL="900000" indent="-201168" algn="l" rtl="0" eaLnBrk="1" latinLnBrk="1" hangingPunct="1">
              <a:lnSpc>
                <a:spcPct val="100000"/>
              </a:lnSpc>
              <a:spcBef>
                <a:spcPts val="1200"/>
              </a:spcBef>
              <a:buClrTx/>
              <a:buFont typeface="Arial" panose="020B0604020202020204" pitchFamily="34" charset="0"/>
              <a:buChar char="•"/>
              <a:defRPr kumimoji="0" sz="1800" kern="1200" baseline="0">
                <a:solidFill>
                  <a:schemeClr val="tx2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함초롬바탕" panose="02030604000101010101" pitchFamily="18" charset="-127"/>
              </a:defRPr>
            </a:lvl4pPr>
            <a:lvl5pPr marL="1080000" indent="-182880" algn="l" rtl="0" eaLnBrk="1" latinLnBrk="1" hangingPunct="1">
              <a:lnSpc>
                <a:spcPct val="100000"/>
              </a:lnSpc>
              <a:spcBef>
                <a:spcPts val="1200"/>
              </a:spcBef>
              <a:buClrTx/>
              <a:buFont typeface="Arial" panose="020B0604020202020204" pitchFamily="34" charset="0"/>
              <a:buChar char="•"/>
              <a:defRPr kumimoji="0" sz="1800" kern="1200" baseline="0">
                <a:solidFill>
                  <a:schemeClr val="tx2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함초롬바탕" panose="02030604000101010101" pitchFamily="18" charset="-127"/>
              </a:defRPr>
            </a:lvl5pPr>
            <a:lvl6pPr marL="1609344" indent="-182880" algn="l" rtl="0" eaLnBrk="1" latinLnBrk="1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1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1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1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9728" indent="0" algn="ctr" fontAlgn="base">
              <a:spcAft>
                <a:spcPts val="0"/>
              </a:spcAft>
              <a:buFont typeface="Georgia"/>
              <a:buNone/>
            </a:pPr>
            <a:r>
              <a:rPr lang="en-US" altLang="ko-KR" b="1" i="0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@Open loop forecasting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8448544E-492D-1660-336C-5E8A6043E3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8356" y="1989572"/>
            <a:ext cx="3451892" cy="1619406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44D6B209-57E6-3D9F-CADD-3D40186F96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8157" y="4063563"/>
            <a:ext cx="3451892" cy="165141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BB6AF2C-1287-64A9-EABE-58BB3D66D714}"/>
              </a:ext>
            </a:extLst>
          </p:cNvPr>
          <p:cNvSpPr txBox="1"/>
          <p:nvPr/>
        </p:nvSpPr>
        <p:spPr>
          <a:xfrm>
            <a:off x="6139546" y="1687322"/>
            <a:ext cx="565262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400" b="1" i="0" dirty="0">
                <a:effectLst/>
                <a:highlight>
                  <a:srgbClr val="FFFFFF"/>
                </a:highlight>
                <a:latin typeface="+mj-ea"/>
                <a:ea typeface="+mj-ea"/>
              </a:rPr>
              <a:t>single step model </a:t>
            </a:r>
            <a:r>
              <a:rPr lang="en-US" altLang="ko-KR" sz="1400" b="0" i="0" dirty="0">
                <a:effectLst/>
                <a:highlight>
                  <a:srgbClr val="FFFFFF"/>
                </a:highlight>
                <a:latin typeface="+mj-ea"/>
                <a:ea typeface="+mj-ea"/>
              </a:rPr>
              <a:t>: </a:t>
            </a:r>
            <a:r>
              <a:rPr lang="ko-KR" altLang="en-US" sz="1400" b="0" i="0" dirty="0">
                <a:effectLst/>
                <a:highlight>
                  <a:srgbClr val="FFFFFF"/>
                </a:highlight>
                <a:latin typeface="+mj-ea"/>
                <a:ea typeface="+mj-ea"/>
              </a:rPr>
              <a:t>미래의 한 단계만 예측</a:t>
            </a:r>
            <a:endParaRPr lang="en-US" altLang="ko-KR" sz="1400" b="0" i="0" dirty="0">
              <a:effectLst/>
              <a:highlight>
                <a:srgbClr val="FFFFFF"/>
              </a:highlight>
              <a:latin typeface="+mj-ea"/>
              <a:ea typeface="+mj-e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95F4DFC-CA6D-24F0-D2A5-AAD21F72130A}"/>
              </a:ext>
            </a:extLst>
          </p:cNvPr>
          <p:cNvSpPr txBox="1"/>
          <p:nvPr/>
        </p:nvSpPr>
        <p:spPr>
          <a:xfrm>
            <a:off x="6139546" y="3698448"/>
            <a:ext cx="565262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400" b="1" i="0" dirty="0">
                <a:effectLst/>
                <a:highlight>
                  <a:srgbClr val="FFFFFF"/>
                </a:highlight>
                <a:latin typeface="+mj-ea"/>
                <a:ea typeface="+mj-ea"/>
              </a:rPr>
              <a:t>multi step model </a:t>
            </a:r>
            <a:r>
              <a:rPr lang="en-US" altLang="ko-KR" sz="1400" b="0" i="0" dirty="0">
                <a:effectLst/>
                <a:highlight>
                  <a:srgbClr val="FFFFFF"/>
                </a:highlight>
                <a:latin typeface="+mj-ea"/>
                <a:ea typeface="+mj-ea"/>
              </a:rPr>
              <a:t>: </a:t>
            </a:r>
            <a:r>
              <a:rPr lang="ko-KR" altLang="en-US" sz="1400" b="0" i="0" dirty="0">
                <a:effectLst/>
                <a:highlight>
                  <a:srgbClr val="FFFFFF"/>
                </a:highlight>
                <a:latin typeface="+mj-ea"/>
                <a:ea typeface="+mj-ea"/>
              </a:rPr>
              <a:t>미래의 여러 단계를 예측</a:t>
            </a:r>
            <a:endParaRPr lang="en-US" altLang="ko-KR" sz="1400" b="0" i="0" dirty="0">
              <a:effectLst/>
              <a:highlight>
                <a:srgbClr val="FFFFFF"/>
              </a:highlight>
              <a:latin typeface="+mj-ea"/>
              <a:ea typeface="+mj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2B4F1EC-79C4-231C-C35C-394B556298C2}"/>
              </a:ext>
            </a:extLst>
          </p:cNvPr>
          <p:cNvSpPr txBox="1"/>
          <p:nvPr/>
        </p:nvSpPr>
        <p:spPr>
          <a:xfrm>
            <a:off x="6142576" y="5786680"/>
            <a:ext cx="565262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highlight>
                  <a:srgbClr val="FFFFFF"/>
                </a:highlight>
                <a:latin typeface="+mj-ea"/>
                <a:ea typeface="+mj-ea"/>
              </a:rPr>
              <a:t>Recipe</a:t>
            </a:r>
            <a:r>
              <a:rPr lang="ko-KR" altLang="en-US" sz="1400" dirty="0">
                <a:highlight>
                  <a:srgbClr val="FFFFFF"/>
                </a:highlight>
                <a:latin typeface="+mj-ea"/>
                <a:ea typeface="+mj-ea"/>
              </a:rPr>
              <a:t>를 미리 만들어 두는 것은 </a:t>
            </a:r>
            <a:r>
              <a:rPr lang="ko-KR" altLang="en-US" sz="1400" b="0" i="0" dirty="0">
                <a:effectLst/>
                <a:highlight>
                  <a:srgbClr val="FFFFFF"/>
                </a:highlight>
                <a:latin typeface="+mj-ea"/>
                <a:ea typeface="+mj-ea"/>
              </a:rPr>
              <a:t>외부 환경요소</a:t>
            </a:r>
            <a:r>
              <a:rPr lang="en-US" altLang="ko-KR" sz="1400" dirty="0">
                <a:highlight>
                  <a:srgbClr val="FFFFFF"/>
                </a:highlight>
                <a:latin typeface="+mj-ea"/>
                <a:ea typeface="+mj-ea"/>
              </a:rPr>
              <a:t>(</a:t>
            </a:r>
            <a:r>
              <a:rPr lang="ko-KR" altLang="en-US" sz="1400" dirty="0">
                <a:highlight>
                  <a:srgbClr val="FFFFFF"/>
                </a:highlight>
                <a:latin typeface="+mj-ea"/>
                <a:ea typeface="+mj-ea"/>
              </a:rPr>
              <a:t>제어 불가능한</a:t>
            </a:r>
            <a:r>
              <a:rPr lang="en-US" altLang="ko-KR" sz="1400" dirty="0">
                <a:highlight>
                  <a:srgbClr val="FFFFFF"/>
                </a:highlight>
                <a:latin typeface="+mj-ea"/>
                <a:ea typeface="+mj-ea"/>
              </a:rPr>
              <a:t>)</a:t>
            </a:r>
            <a:r>
              <a:rPr lang="ko-KR" altLang="en-US" sz="1400" dirty="0">
                <a:highlight>
                  <a:srgbClr val="FFFFFF"/>
                </a:highlight>
                <a:latin typeface="+mj-ea"/>
                <a:ea typeface="+mj-ea"/>
              </a:rPr>
              <a:t>에 따라 크게 영향을 받기에</a:t>
            </a:r>
            <a:r>
              <a:rPr lang="en-US" altLang="ko-KR" sz="1400" dirty="0">
                <a:highlight>
                  <a:srgbClr val="FFFFFF"/>
                </a:highlight>
                <a:latin typeface="+mj-ea"/>
                <a:ea typeface="+mj-ea"/>
              </a:rPr>
              <a:t>, </a:t>
            </a:r>
            <a:r>
              <a:rPr lang="ko-KR" altLang="en-US" sz="1400" dirty="0">
                <a:highlight>
                  <a:srgbClr val="FFFFFF"/>
                </a:highlight>
                <a:latin typeface="+mj-ea"/>
                <a:ea typeface="+mj-ea"/>
              </a:rPr>
              <a:t>특정 간격마다 제어 값 예측을 목적으로 함</a:t>
            </a:r>
            <a:r>
              <a:rPr lang="en-US" altLang="ko-KR" sz="1400" dirty="0">
                <a:highlight>
                  <a:srgbClr val="FFFFFF"/>
                </a:highlight>
                <a:latin typeface="+mj-ea"/>
                <a:ea typeface="+mj-ea"/>
              </a:rPr>
              <a:t>.</a:t>
            </a:r>
          </a:p>
          <a:p>
            <a:r>
              <a:rPr lang="en-US" altLang="ko-KR" sz="1400" b="0" i="0" dirty="0">
                <a:effectLst/>
                <a:highlight>
                  <a:srgbClr val="FFFFFF"/>
                </a:highlight>
                <a:latin typeface="+mj-ea"/>
                <a:ea typeface="+mj-ea"/>
              </a:rPr>
              <a:t>-&gt; single ste</a:t>
            </a:r>
            <a:r>
              <a:rPr lang="en-US" altLang="ko-KR" sz="1400" dirty="0">
                <a:highlight>
                  <a:srgbClr val="FFFFFF"/>
                </a:highlight>
                <a:latin typeface="+mj-ea"/>
                <a:ea typeface="+mj-ea"/>
              </a:rPr>
              <a:t>p model</a:t>
            </a:r>
            <a:endParaRPr lang="en-US" altLang="ko-KR" sz="1400" b="0" i="0" dirty="0">
              <a:effectLst/>
              <a:highlight>
                <a:srgbClr val="FFFFFF"/>
              </a:highlight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6568009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3F279C-60A6-B333-093B-BB402E938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 Input Shape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DE46884-9DC5-F7B0-EC44-93762DE00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45EC4A9-FE6A-48EC-B998-4B7AD00BB17C}" type="slidenum">
              <a:rPr lang="ko-KR" altLang="en-US" smtClean="0"/>
              <a:pPr>
                <a:defRPr/>
              </a:pPr>
              <a:t>35</a:t>
            </a:fld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BB6AF2C-1287-64A9-EABE-58BB3D66D714}"/>
              </a:ext>
            </a:extLst>
          </p:cNvPr>
          <p:cNvSpPr txBox="1"/>
          <p:nvPr/>
        </p:nvSpPr>
        <p:spPr>
          <a:xfrm>
            <a:off x="502128" y="1415856"/>
            <a:ext cx="89062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400" b="1" i="0" dirty="0" err="1">
                <a:effectLst/>
                <a:highlight>
                  <a:srgbClr val="FFFFFF"/>
                </a:highlight>
                <a:latin typeface="+mj-ea"/>
                <a:ea typeface="+mj-ea"/>
              </a:rPr>
              <a:t>tf</a:t>
            </a:r>
            <a:r>
              <a:rPr lang="en-US" altLang="ko-KR" sz="1400" b="1" i="0" dirty="0">
                <a:effectLst/>
                <a:highlight>
                  <a:srgbClr val="FFFFFF"/>
                </a:highlight>
                <a:latin typeface="+mj-ea"/>
                <a:ea typeface="+mj-ea"/>
              </a:rPr>
              <a:t> </a:t>
            </a:r>
            <a:r>
              <a:rPr lang="ko-KR" altLang="en-US" sz="1400" b="1" i="0" dirty="0">
                <a:effectLst/>
                <a:highlight>
                  <a:srgbClr val="FFFFFF"/>
                </a:highlight>
                <a:latin typeface="+mj-ea"/>
                <a:ea typeface="+mj-ea"/>
              </a:rPr>
              <a:t>튜토리얼의 상세설명 </a:t>
            </a:r>
            <a:r>
              <a:rPr lang="en-US" altLang="ko-KR" sz="1400" b="1" i="0" dirty="0">
                <a:effectLst/>
                <a:highlight>
                  <a:srgbClr val="FFFFFF"/>
                </a:highlight>
                <a:latin typeface="+mj-ea"/>
                <a:ea typeface="+mj-ea"/>
              </a:rPr>
              <a:t>(1/3)</a:t>
            </a:r>
          </a:p>
        </p:txBody>
      </p:sp>
      <p:pic>
        <p:nvPicPr>
          <p:cNvPr id="6148" name="Picture 4" descr="A single step prediction">
            <a:extLst>
              <a:ext uri="{FF2B5EF4-FFF2-40B4-BE49-F238E27FC236}">
                <a16:creationId xmlns:a16="http://schemas.microsoft.com/office/drawing/2014/main" id="{E77FB083-4C79-4DA6-C5DD-CD4E33B5F3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581" y="1901053"/>
            <a:ext cx="5010150" cy="4238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시퀀스에서 컨볼루션 모델 실행">
            <a:extLst>
              <a:ext uri="{FF2B5EF4-FFF2-40B4-BE49-F238E27FC236}">
                <a16:creationId xmlns:a16="http://schemas.microsoft.com/office/drawing/2014/main" id="{E6B5AC64-D9DA-4B82-1D69-381150801C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2746" y="1905627"/>
            <a:ext cx="5010150" cy="4238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9D97742-BC01-392F-5800-C14E5399B7A4}"/>
              </a:ext>
            </a:extLst>
          </p:cNvPr>
          <p:cNvSpPr txBox="1"/>
          <p:nvPr/>
        </p:nvSpPr>
        <p:spPr>
          <a:xfrm>
            <a:off x="1847528" y="1903345"/>
            <a:ext cx="282619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 dirty="0">
                <a:solidFill>
                  <a:srgbClr val="222222"/>
                </a:solidFill>
                <a:highlight>
                  <a:srgbClr val="FFFFFF"/>
                </a:highlight>
                <a:latin typeface="+mj-ea"/>
                <a:ea typeface="+mj-ea"/>
              </a:rPr>
              <a:t>Linear </a:t>
            </a:r>
            <a:r>
              <a:rPr lang="en-US" altLang="ko-KR" sz="1200" b="1" i="0" dirty="0">
                <a:effectLst/>
                <a:highlight>
                  <a:srgbClr val="FFFFFF"/>
                </a:highlight>
                <a:latin typeface="+mj-ea"/>
                <a:ea typeface="+mj-ea"/>
              </a:rPr>
              <a:t>@</a:t>
            </a:r>
            <a:r>
              <a:rPr lang="en-US" altLang="ko-KR" sz="1200" b="1" dirty="0">
                <a:highlight>
                  <a:srgbClr val="FFFFFF"/>
                </a:highlight>
                <a:latin typeface="+mj-ea"/>
                <a:ea typeface="+mj-ea"/>
              </a:rPr>
              <a:t>OLF,</a:t>
            </a:r>
            <a:r>
              <a:rPr lang="ko-KR" altLang="en-US" sz="1200" b="1" dirty="0">
                <a:highlight>
                  <a:srgbClr val="FFFFFF"/>
                </a:highlight>
                <a:latin typeface="+mj-ea"/>
                <a:ea typeface="+mj-ea"/>
              </a:rPr>
              <a:t> </a:t>
            </a:r>
            <a:r>
              <a:rPr lang="en-US" altLang="ko-KR" sz="1200" b="1" dirty="0">
                <a:highlight>
                  <a:srgbClr val="FFFFFF"/>
                </a:highlight>
                <a:latin typeface="+mj-ea"/>
                <a:ea typeface="+mj-ea"/>
              </a:rPr>
              <a:t>SSM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65BFF1-1147-27FC-3BC8-81939E00F6F3}"/>
              </a:ext>
            </a:extLst>
          </p:cNvPr>
          <p:cNvSpPr txBox="1"/>
          <p:nvPr/>
        </p:nvSpPr>
        <p:spPr>
          <a:xfrm>
            <a:off x="7400897" y="1905627"/>
            <a:ext cx="30155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 dirty="0">
                <a:solidFill>
                  <a:srgbClr val="222222"/>
                </a:solidFill>
                <a:highlight>
                  <a:srgbClr val="FFFFFF"/>
                </a:highlight>
                <a:latin typeface="Helvetica Neue"/>
              </a:rPr>
              <a:t>Conv1D </a:t>
            </a:r>
            <a:r>
              <a:rPr lang="en-US" altLang="ko-KR" sz="1200" b="1" i="0" dirty="0">
                <a:effectLst/>
                <a:highlight>
                  <a:srgbClr val="FFFFFF"/>
                </a:highlight>
                <a:latin typeface="+mj-ea"/>
                <a:ea typeface="+mj-ea"/>
              </a:rPr>
              <a:t>@</a:t>
            </a:r>
            <a:r>
              <a:rPr lang="en-US" altLang="ko-KR" sz="1200" b="1" dirty="0">
                <a:highlight>
                  <a:srgbClr val="FFFFFF"/>
                </a:highlight>
                <a:latin typeface="+mj-ea"/>
                <a:ea typeface="+mj-ea"/>
              </a:rPr>
              <a:t>OLF, SSM</a:t>
            </a:r>
            <a:endParaRPr lang="en-US" altLang="ko-KR" sz="1200" b="1" dirty="0">
              <a:solidFill>
                <a:srgbClr val="222222"/>
              </a:solidFill>
              <a:effectLst/>
              <a:highlight>
                <a:srgbClr val="FFFFFF"/>
              </a:highlight>
              <a:latin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8378393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3F279C-60A6-B333-093B-BB402E938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 Input Shape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DE46884-9DC5-F7B0-EC44-93762DE00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45EC4A9-FE6A-48EC-B998-4B7AD00BB17C}" type="slidenum">
              <a:rPr lang="ko-KR" altLang="en-US" smtClean="0"/>
              <a:pPr>
                <a:defRPr/>
              </a:pPr>
              <a:t>36</a:t>
            </a:fld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BB6AF2C-1287-64A9-EABE-58BB3D66D714}"/>
              </a:ext>
            </a:extLst>
          </p:cNvPr>
          <p:cNvSpPr txBox="1"/>
          <p:nvPr/>
        </p:nvSpPr>
        <p:spPr>
          <a:xfrm>
            <a:off x="502128" y="1415856"/>
            <a:ext cx="89062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400" b="1" i="0" dirty="0" err="1">
                <a:effectLst/>
                <a:highlight>
                  <a:srgbClr val="FFFFFF"/>
                </a:highlight>
                <a:latin typeface="+mj-ea"/>
                <a:ea typeface="+mj-ea"/>
              </a:rPr>
              <a:t>tf</a:t>
            </a:r>
            <a:r>
              <a:rPr lang="en-US" altLang="ko-KR" sz="1400" b="1" i="0" dirty="0">
                <a:effectLst/>
                <a:highlight>
                  <a:srgbClr val="FFFFFF"/>
                </a:highlight>
                <a:latin typeface="+mj-ea"/>
                <a:ea typeface="+mj-ea"/>
              </a:rPr>
              <a:t> </a:t>
            </a:r>
            <a:r>
              <a:rPr lang="ko-KR" altLang="en-US" sz="1400" b="1" i="0" dirty="0">
                <a:effectLst/>
                <a:highlight>
                  <a:srgbClr val="FFFFFF"/>
                </a:highlight>
                <a:latin typeface="+mj-ea"/>
                <a:ea typeface="+mj-ea"/>
              </a:rPr>
              <a:t>튜토리얼의 상세설명 </a:t>
            </a:r>
            <a:r>
              <a:rPr lang="en-US" altLang="ko-KR" sz="1400" b="1" i="0" dirty="0">
                <a:effectLst/>
                <a:highlight>
                  <a:srgbClr val="FFFFFF"/>
                </a:highlight>
                <a:latin typeface="+mj-ea"/>
                <a:ea typeface="+mj-ea"/>
              </a:rPr>
              <a:t>(2/3)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D97742-BC01-392F-5800-C14E5399B7A4}"/>
              </a:ext>
            </a:extLst>
          </p:cNvPr>
          <p:cNvSpPr txBox="1"/>
          <p:nvPr/>
        </p:nvSpPr>
        <p:spPr>
          <a:xfrm>
            <a:off x="1559496" y="1894011"/>
            <a:ext cx="353489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 dirty="0">
                <a:solidFill>
                  <a:srgbClr val="222222"/>
                </a:solidFill>
                <a:highlight>
                  <a:srgbClr val="FFFFFF"/>
                </a:highlight>
                <a:latin typeface="+mj-ea"/>
                <a:ea typeface="+mj-ea"/>
              </a:rPr>
              <a:t>LSTM</a:t>
            </a:r>
            <a:r>
              <a:rPr lang="en-US" altLang="ko-KR" sz="1200" b="1" i="0" dirty="0">
                <a:effectLst/>
                <a:highlight>
                  <a:srgbClr val="FFFFFF"/>
                </a:highlight>
                <a:latin typeface="+mj-ea"/>
                <a:ea typeface="+mj-ea"/>
              </a:rPr>
              <a:t> (</a:t>
            </a:r>
            <a:r>
              <a:rPr lang="en-US" altLang="ko-KR" sz="1200" b="1" i="0" dirty="0" err="1">
                <a:effectLst/>
                <a:highlight>
                  <a:srgbClr val="FFFFFF"/>
                </a:highlight>
                <a:latin typeface="+mj-ea"/>
                <a:ea typeface="+mj-ea"/>
              </a:rPr>
              <a:t>return_sequences</a:t>
            </a:r>
            <a:r>
              <a:rPr lang="en-US" altLang="ko-KR" sz="1200" b="1" i="0" dirty="0">
                <a:effectLst/>
                <a:highlight>
                  <a:srgbClr val="FFFFFF"/>
                </a:highlight>
                <a:latin typeface="+mj-ea"/>
                <a:ea typeface="+mj-ea"/>
              </a:rPr>
              <a:t> =False) @O</a:t>
            </a:r>
            <a:r>
              <a:rPr lang="en-US" altLang="ko-KR" sz="1200" b="1" dirty="0">
                <a:highlight>
                  <a:srgbClr val="FFFFFF"/>
                </a:highlight>
                <a:latin typeface="+mj-ea"/>
                <a:ea typeface="+mj-ea"/>
              </a:rPr>
              <a:t>LF, SSM</a:t>
            </a:r>
          </a:p>
        </p:txBody>
      </p:sp>
      <p:pic>
        <p:nvPicPr>
          <p:cNvPr id="8194" name="Picture 2" descr="lstm 워밍업 및 단일 예측">
            <a:extLst>
              <a:ext uri="{FF2B5EF4-FFF2-40B4-BE49-F238E27FC236}">
                <a16:creationId xmlns:a16="http://schemas.microsoft.com/office/drawing/2014/main" id="{5BF7E16B-3227-183D-0F4A-E419CB565E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971" y="2041844"/>
            <a:ext cx="5010150" cy="4238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모든 타임스텝 후에 예측하는 lstm">
            <a:extLst>
              <a:ext uri="{FF2B5EF4-FFF2-40B4-BE49-F238E27FC236}">
                <a16:creationId xmlns:a16="http://schemas.microsoft.com/office/drawing/2014/main" id="{F4FB8D19-9B19-87B9-35AA-0C9CF1EE4E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7121" y="1905627"/>
            <a:ext cx="5010150" cy="4238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B65BFF1-1147-27FC-3BC8-81939E00F6F3}"/>
              </a:ext>
            </a:extLst>
          </p:cNvPr>
          <p:cNvSpPr txBox="1"/>
          <p:nvPr/>
        </p:nvSpPr>
        <p:spPr>
          <a:xfrm>
            <a:off x="6581742" y="1905627"/>
            <a:ext cx="347469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 i="0" dirty="0">
                <a:effectLst/>
                <a:highlight>
                  <a:srgbClr val="FFFFFF"/>
                </a:highlight>
                <a:latin typeface="+mj-ea"/>
                <a:ea typeface="+mj-ea"/>
              </a:rPr>
              <a:t>LSTM (</a:t>
            </a:r>
            <a:r>
              <a:rPr lang="en-US" altLang="ko-KR" sz="1200" b="1" i="0" dirty="0" err="1">
                <a:effectLst/>
                <a:highlight>
                  <a:srgbClr val="FFFFFF"/>
                </a:highlight>
                <a:latin typeface="+mj-ea"/>
                <a:ea typeface="+mj-ea"/>
              </a:rPr>
              <a:t>return_sequences</a:t>
            </a:r>
            <a:r>
              <a:rPr lang="en-US" altLang="ko-KR" sz="1200" b="1" i="0" dirty="0">
                <a:effectLst/>
                <a:highlight>
                  <a:srgbClr val="FFFFFF"/>
                </a:highlight>
                <a:latin typeface="+mj-ea"/>
                <a:ea typeface="+mj-ea"/>
              </a:rPr>
              <a:t> =True) @</a:t>
            </a:r>
            <a:r>
              <a:rPr lang="en-US" altLang="ko-KR" sz="1200" b="1" dirty="0">
                <a:highlight>
                  <a:srgbClr val="FFFFFF"/>
                </a:highlight>
                <a:latin typeface="+mj-ea"/>
                <a:ea typeface="+mj-ea"/>
              </a:rPr>
              <a:t>OLF, SSM</a:t>
            </a:r>
          </a:p>
        </p:txBody>
      </p:sp>
    </p:spTree>
    <p:extLst>
      <p:ext uri="{BB962C8B-B14F-4D97-AF65-F5344CB8AC3E}">
        <p14:creationId xmlns:p14="http://schemas.microsoft.com/office/powerpoint/2010/main" val="34754916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3F279C-60A6-B333-093B-BB402E938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 Input Shape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DE46884-9DC5-F7B0-EC44-93762DE00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45EC4A9-FE6A-48EC-B998-4B7AD00BB17C}" type="slidenum">
              <a:rPr lang="ko-KR" altLang="en-US" smtClean="0"/>
              <a:pPr>
                <a:defRPr/>
              </a:pPr>
              <a:t>37</a:t>
            </a:fld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BB6AF2C-1287-64A9-EABE-58BB3D66D714}"/>
              </a:ext>
            </a:extLst>
          </p:cNvPr>
          <p:cNvSpPr txBox="1"/>
          <p:nvPr/>
        </p:nvSpPr>
        <p:spPr>
          <a:xfrm>
            <a:off x="502128" y="1415856"/>
            <a:ext cx="89062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400" b="1" i="0" dirty="0" err="1">
                <a:effectLst/>
                <a:highlight>
                  <a:srgbClr val="FFFFFF"/>
                </a:highlight>
                <a:latin typeface="+mj-ea"/>
                <a:ea typeface="+mj-ea"/>
              </a:rPr>
              <a:t>tf</a:t>
            </a:r>
            <a:r>
              <a:rPr lang="en-US" altLang="ko-KR" sz="1400" b="1" i="0" dirty="0">
                <a:effectLst/>
                <a:highlight>
                  <a:srgbClr val="FFFFFF"/>
                </a:highlight>
                <a:latin typeface="+mj-ea"/>
                <a:ea typeface="+mj-ea"/>
              </a:rPr>
              <a:t> </a:t>
            </a:r>
            <a:r>
              <a:rPr lang="ko-KR" altLang="en-US" sz="1400" b="1" i="0" dirty="0">
                <a:effectLst/>
                <a:highlight>
                  <a:srgbClr val="FFFFFF"/>
                </a:highlight>
                <a:latin typeface="+mj-ea"/>
                <a:ea typeface="+mj-ea"/>
              </a:rPr>
              <a:t>튜토리얼의 상세설명 </a:t>
            </a:r>
            <a:r>
              <a:rPr lang="en-US" altLang="ko-KR" sz="1400" b="1" i="0" dirty="0">
                <a:effectLst/>
                <a:highlight>
                  <a:srgbClr val="FFFFFF"/>
                </a:highlight>
                <a:latin typeface="+mj-ea"/>
                <a:ea typeface="+mj-ea"/>
              </a:rPr>
              <a:t>(3/3)</a:t>
            </a:r>
          </a:p>
        </p:txBody>
      </p:sp>
      <p:pic>
        <p:nvPicPr>
          <p:cNvPr id="9218" name="Picture 2" descr="png">
            <a:extLst>
              <a:ext uri="{FF2B5EF4-FFF2-40B4-BE49-F238E27FC236}">
                <a16:creationId xmlns:a16="http://schemas.microsoft.com/office/drawing/2014/main" id="{AB37FF3B-F55F-2E95-E7D8-C6BCCCFC38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3426" y="1317548"/>
            <a:ext cx="6124942" cy="5092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103418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1C68C112-8673-8E15-7612-71AB270386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55" b="1"/>
          <a:stretch/>
        </p:blipFill>
        <p:spPr>
          <a:xfrm>
            <a:off x="551384" y="979405"/>
            <a:ext cx="1528678" cy="5430594"/>
          </a:xfrm>
          <a:prstGeom prst="rect">
            <a:avLst/>
          </a:prstGeom>
        </p:spPr>
      </p:pic>
      <p:sp>
        <p:nvSpPr>
          <p:cNvPr id="9" name="제목 1">
            <a:extLst>
              <a:ext uri="{FF2B5EF4-FFF2-40B4-BE49-F238E27FC236}">
                <a16:creationId xmlns:a16="http://schemas.microsoft.com/office/drawing/2014/main" id="{BF0DEB87-2FE3-B607-92A3-C97A1829BC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369" y="448001"/>
            <a:ext cx="11319504" cy="531404"/>
          </a:xfrm>
        </p:spPr>
        <p:txBody>
          <a:bodyPr/>
          <a:lstStyle/>
          <a:p>
            <a:r>
              <a:rPr lang="en-US" altLang="ko-KR" dirty="0"/>
              <a:t>6. Input Shape</a:t>
            </a:r>
            <a:endParaRPr lang="ko-KR" altLang="en-US" dirty="0"/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1005062D-2121-DBD1-DE15-66777A2D50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9492" y="1052736"/>
            <a:ext cx="9952508" cy="5430594"/>
          </a:xfrm>
        </p:spPr>
        <p:txBody>
          <a:bodyPr>
            <a:noAutofit/>
          </a:bodyPr>
          <a:lstStyle/>
          <a:p>
            <a:r>
              <a:rPr lang="ko-KR" altLang="en-US" sz="1800" b="1" kern="0" spc="-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모델 </a:t>
            </a:r>
            <a:r>
              <a:rPr lang="ko-KR" altLang="en-US" sz="1800" b="1" kern="0" spc="-100" dirty="0">
                <a:latin typeface="맑은 고딕" panose="020B0503020000020004" pitchFamily="50" charset="-127"/>
              </a:rPr>
              <a:t>입력</a:t>
            </a:r>
            <a:endParaRPr lang="en-US" altLang="ko-KR" sz="1800" b="1" kern="0" spc="-10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/>
            <a:r>
              <a:rPr lang="en-US" altLang="ko-KR" sz="1600" kern="0" spc="-100" dirty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Total 46</a:t>
            </a:r>
            <a:r>
              <a:rPr lang="ko-KR" altLang="en-US" sz="1600" kern="0" spc="-100" dirty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개 </a:t>
            </a:r>
            <a:r>
              <a:rPr lang="en-US" altLang="ko-KR" sz="1600" kern="0" spc="-100" dirty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Samples, </a:t>
            </a:r>
            <a:r>
              <a:rPr lang="ko-KR" altLang="en-US" sz="1600" kern="0" spc="-100" dirty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슬라이딩 윈도우 적용 필요</a:t>
            </a:r>
            <a:endParaRPr lang="en-US" altLang="ko-KR" sz="1600" kern="0" spc="-100" dirty="0"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/>
            <a:endParaRPr lang="en-US" altLang="ko-KR" sz="1600" kern="0" spc="-100" dirty="0">
              <a:solidFill>
                <a:schemeClr val="tx1"/>
              </a:solidFill>
              <a:latin typeface="맑은 고딕" panose="020B0503020000020004" pitchFamily="50" charset="-127"/>
            </a:endParaRPr>
          </a:p>
          <a:p>
            <a:pPr lvl="1"/>
            <a:endParaRPr lang="en-US" altLang="ko-KR" sz="1600" kern="0" spc="-100" dirty="0"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/>
            <a:endParaRPr lang="en-US" altLang="ko-KR" sz="1600" kern="0" spc="-100" dirty="0">
              <a:solidFill>
                <a:schemeClr val="tx1"/>
              </a:solidFill>
              <a:latin typeface="맑은 고딕" panose="020B0503020000020004" pitchFamily="50" charset="-127"/>
            </a:endParaRPr>
          </a:p>
          <a:p>
            <a:pPr lvl="1"/>
            <a:endParaRPr lang="en-US" altLang="ko-KR" sz="1600" kern="0" spc="-100" dirty="0"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/>
            <a:r>
              <a:rPr lang="ko-KR" altLang="en-US" sz="1600" kern="0" spc="-100" dirty="0">
                <a:solidFill>
                  <a:schemeClr val="tx1"/>
                </a:solidFill>
                <a:latin typeface="맑은 고딕" panose="020B0503020000020004" pitchFamily="50" charset="-127"/>
              </a:rPr>
              <a:t>위 그림에서 슬라이딩 윈도우의 목적은</a:t>
            </a:r>
            <a:r>
              <a:rPr lang="en-US" altLang="ko-KR" sz="1600" kern="0" spc="-100" dirty="0">
                <a:solidFill>
                  <a:schemeClr val="tx1"/>
                </a:solidFill>
                <a:latin typeface="맑은 고딕" panose="020B0503020000020004" pitchFamily="50" charset="-127"/>
              </a:rPr>
              <a:t>, 24</a:t>
            </a:r>
            <a:r>
              <a:rPr lang="ko-KR" altLang="en-US" sz="1600" kern="0" spc="-100" dirty="0">
                <a:solidFill>
                  <a:schemeClr val="tx1"/>
                </a:solidFill>
                <a:latin typeface="맑은 고딕" panose="020B0503020000020004" pitchFamily="50" charset="-127"/>
              </a:rPr>
              <a:t>시간의 기록이 주어졌을 때 앞으로 </a:t>
            </a:r>
            <a:r>
              <a:rPr lang="en-US" altLang="ko-KR" sz="1600" kern="0" spc="-100" dirty="0">
                <a:solidFill>
                  <a:schemeClr val="tx1"/>
                </a:solidFill>
                <a:latin typeface="맑은 고딕" panose="020B0503020000020004" pitchFamily="50" charset="-127"/>
              </a:rPr>
              <a:t>24</a:t>
            </a:r>
            <a:r>
              <a:rPr lang="ko-KR" altLang="en-US" sz="1600" kern="0" spc="-100" dirty="0">
                <a:solidFill>
                  <a:schemeClr val="tx1"/>
                </a:solidFill>
                <a:latin typeface="맑은 고딕" panose="020B0503020000020004" pitchFamily="50" charset="-127"/>
              </a:rPr>
              <a:t>시간의 미래를 예측하기 위함</a:t>
            </a:r>
            <a:endParaRPr lang="en-US" altLang="ko-KR" sz="1600" kern="0" spc="-100" dirty="0">
              <a:solidFill>
                <a:schemeClr val="tx1"/>
              </a:solidFill>
              <a:latin typeface="맑은 고딕" panose="020B0503020000020004" pitchFamily="50" charset="-127"/>
            </a:endParaRPr>
          </a:p>
          <a:p>
            <a:pPr lvl="1"/>
            <a:r>
              <a:rPr lang="ko-KR" altLang="en-US" sz="1600" kern="0" spc="-100" dirty="0">
                <a:solidFill>
                  <a:schemeClr val="tx1"/>
                </a:solidFill>
                <a:latin typeface="맑은 고딕" panose="020B0503020000020004" pitchFamily="50" charset="-127"/>
              </a:rPr>
              <a:t>샘플이 여러 개 인데</a:t>
            </a:r>
            <a:r>
              <a:rPr lang="en-US" altLang="ko-KR" sz="1600" kern="0" spc="-100" dirty="0">
                <a:solidFill>
                  <a:schemeClr val="tx1"/>
                </a:solidFill>
                <a:latin typeface="맑은 고딕" panose="020B0503020000020004" pitchFamily="50" charset="-127"/>
              </a:rPr>
              <a:t>, </a:t>
            </a:r>
            <a:r>
              <a:rPr lang="ko-KR" altLang="en-US" sz="1600" kern="0" spc="-100" dirty="0">
                <a:solidFill>
                  <a:schemeClr val="tx1"/>
                </a:solidFill>
                <a:latin typeface="맑은 고딕" panose="020B0503020000020004" pitchFamily="50" charset="-127"/>
              </a:rPr>
              <a:t>붙여서 슬라이딩 윈도우로 모델에 넣는 것은 의미적으로 이질적임 </a:t>
            </a:r>
            <a:r>
              <a:rPr lang="en-US" altLang="ko-KR" sz="1600" kern="0" spc="-100" dirty="0">
                <a:solidFill>
                  <a:schemeClr val="tx1"/>
                </a:solidFill>
                <a:latin typeface="맑은 고딕" panose="020B0503020000020004" pitchFamily="50" charset="-127"/>
              </a:rPr>
              <a:t>(</a:t>
            </a:r>
            <a:r>
              <a:rPr lang="ko-KR" altLang="en-US" sz="1600" kern="0" spc="-100" dirty="0">
                <a:solidFill>
                  <a:schemeClr val="tx1"/>
                </a:solidFill>
                <a:latin typeface="맑은 고딕" panose="020B0503020000020004" pitchFamily="50" charset="-127"/>
              </a:rPr>
              <a:t>뒷장 상세</a:t>
            </a:r>
            <a:r>
              <a:rPr lang="en-US" altLang="ko-KR" sz="1600" kern="0" spc="-100" dirty="0">
                <a:solidFill>
                  <a:schemeClr val="tx1"/>
                </a:solidFill>
                <a:latin typeface="맑은 고딕" panose="020B0503020000020004" pitchFamily="50" charset="-127"/>
              </a:rPr>
              <a:t>)</a:t>
            </a:r>
          </a:p>
          <a:p>
            <a:pPr lvl="1"/>
            <a:r>
              <a:rPr lang="en-US" altLang="ko-KR" sz="1600" kern="0" spc="-100" dirty="0">
                <a:solidFill>
                  <a:schemeClr val="tx1"/>
                </a:solidFill>
                <a:latin typeface="+mj-ea"/>
                <a:ea typeface="+mj-ea"/>
              </a:rPr>
              <a:t>3</a:t>
            </a:r>
            <a:r>
              <a:rPr lang="ko-KR" altLang="en-US" sz="1600" kern="0" spc="-100" dirty="0">
                <a:solidFill>
                  <a:schemeClr val="tx1"/>
                </a:solidFill>
                <a:latin typeface="+mj-ea"/>
                <a:ea typeface="+mj-ea"/>
              </a:rPr>
              <a:t>차원</a:t>
            </a:r>
            <a:r>
              <a:rPr lang="en-US" altLang="ko-KR" sz="1600" kern="0" spc="-100" dirty="0">
                <a:solidFill>
                  <a:schemeClr val="tx1"/>
                </a:solidFill>
                <a:latin typeface="+mj-ea"/>
                <a:ea typeface="+mj-ea"/>
              </a:rPr>
              <a:t>(0</a:t>
            </a:r>
            <a:r>
              <a:rPr lang="en-US" altLang="ko-KR" sz="1600" dirty="0">
                <a:solidFill>
                  <a:schemeClr val="tx1"/>
                </a:solidFill>
                <a:latin typeface="+mj-ea"/>
                <a:ea typeface="+mj-ea"/>
              </a:rPr>
              <a:t>:</a:t>
            </a:r>
            <a:r>
              <a:rPr lang="ko-KR" altLang="en-US" sz="1600" dirty="0">
                <a:solidFill>
                  <a:schemeClr val="tx1"/>
                </a:solidFill>
                <a:latin typeface="+mj-ea"/>
                <a:ea typeface="+mj-ea"/>
              </a:rPr>
              <a:t> 샘플개수</a:t>
            </a:r>
            <a:r>
              <a:rPr lang="en-US" altLang="ko-KR" sz="1600" dirty="0">
                <a:solidFill>
                  <a:schemeClr val="tx1"/>
                </a:solidFill>
                <a:latin typeface="+mj-ea"/>
                <a:ea typeface="+mj-ea"/>
              </a:rPr>
              <a:t>, 1:</a:t>
            </a:r>
            <a:r>
              <a:rPr lang="ko-KR" altLang="en-US" sz="1600" dirty="0">
                <a:solidFill>
                  <a:schemeClr val="tx1"/>
                </a:solidFill>
                <a:latin typeface="+mj-ea"/>
                <a:ea typeface="+mj-ea"/>
              </a:rPr>
              <a:t>행</a:t>
            </a:r>
            <a:r>
              <a:rPr lang="en-US" altLang="ko-KR" sz="1600" dirty="0">
                <a:solidFill>
                  <a:schemeClr val="tx1"/>
                </a:solidFill>
                <a:latin typeface="+mj-ea"/>
                <a:ea typeface="+mj-ea"/>
              </a:rPr>
              <a:t>, 2:</a:t>
            </a:r>
            <a:r>
              <a:rPr lang="ko-KR" altLang="en-US" sz="1600" dirty="0">
                <a:solidFill>
                  <a:schemeClr val="tx1"/>
                </a:solidFill>
                <a:latin typeface="+mj-ea"/>
                <a:ea typeface="+mj-ea"/>
              </a:rPr>
              <a:t>열</a:t>
            </a:r>
            <a:r>
              <a:rPr lang="en-US" altLang="ko-KR" sz="1600" dirty="0">
                <a:solidFill>
                  <a:schemeClr val="tx1"/>
                </a:solidFill>
              </a:rPr>
              <a:t>)</a:t>
            </a:r>
            <a:r>
              <a:rPr lang="ko-KR" altLang="en-US" sz="1600" kern="0" spc="-100" dirty="0">
                <a:solidFill>
                  <a:schemeClr val="tx1"/>
                </a:solidFill>
                <a:latin typeface="맑은 고딕" panose="020B0503020000020004" pitchFamily="50" charset="-127"/>
              </a:rPr>
              <a:t>으로 넣어야 하지 않는지</a:t>
            </a:r>
            <a:r>
              <a:rPr lang="en-US" altLang="ko-KR" sz="1600" kern="0" spc="-100" dirty="0">
                <a:solidFill>
                  <a:schemeClr val="tx1"/>
                </a:solidFill>
                <a:latin typeface="맑은 고딕" panose="020B0503020000020004" pitchFamily="50" charset="-127"/>
              </a:rPr>
              <a:t>? </a:t>
            </a:r>
            <a:r>
              <a:rPr lang="ko-KR" altLang="en-US" sz="1600" kern="0" spc="-100" dirty="0">
                <a:solidFill>
                  <a:schemeClr val="tx1"/>
                </a:solidFill>
                <a:latin typeface="맑은 고딕" panose="020B0503020000020004" pitchFamily="50" charset="-127"/>
              </a:rPr>
              <a:t>그 방법은</a:t>
            </a:r>
            <a:r>
              <a:rPr lang="en-US" altLang="ko-KR" sz="1600" kern="0" spc="-100" dirty="0">
                <a:solidFill>
                  <a:schemeClr val="tx1"/>
                </a:solidFill>
                <a:latin typeface="맑은 고딕" panose="020B0503020000020004" pitchFamily="50" charset="-127"/>
              </a:rPr>
              <a:t>?</a:t>
            </a:r>
          </a:p>
          <a:p>
            <a:endParaRPr lang="en-US" altLang="ko-KR" sz="1600" b="1" kern="0" spc="-10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800" b="1" kern="0" spc="-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train</a:t>
            </a:r>
            <a:r>
              <a:rPr lang="ko-KR" altLang="en-US" sz="1800" b="1" kern="0" spc="-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과 </a:t>
            </a:r>
            <a:r>
              <a:rPr lang="en-US" altLang="ko-KR" sz="1800" b="1" kern="0" spc="-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test</a:t>
            </a:r>
            <a:r>
              <a:rPr lang="ko-KR" altLang="en-US" sz="1800" b="1" kern="0" spc="-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의 분할</a:t>
            </a:r>
            <a:endParaRPr lang="en-US" altLang="ko-KR" sz="1800" b="1" kern="0" spc="-10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/>
            <a:r>
              <a:rPr lang="ko-KR" altLang="en-US" sz="1600" kern="0" spc="-100" dirty="0">
                <a:solidFill>
                  <a:schemeClr val="tx1"/>
                </a:solidFill>
                <a:latin typeface="맑은 고딕" panose="020B0503020000020004" pitchFamily="50" charset="-127"/>
              </a:rPr>
              <a:t>기존에는 이어진 샘플들 에서 후미에 위치한 </a:t>
            </a:r>
            <a:r>
              <a:rPr lang="en-US" altLang="ko-KR" sz="1600" kern="0" spc="-100" dirty="0">
                <a:solidFill>
                  <a:schemeClr val="tx1"/>
                </a:solidFill>
                <a:latin typeface="맑은 고딕" panose="020B0503020000020004" pitchFamily="50" charset="-127"/>
              </a:rPr>
              <a:t>n</a:t>
            </a:r>
            <a:r>
              <a:rPr lang="ko-KR" altLang="en-US" sz="1600" kern="0" spc="-100" dirty="0">
                <a:solidFill>
                  <a:schemeClr val="tx1"/>
                </a:solidFill>
                <a:latin typeface="맑은 고딕" panose="020B0503020000020004" pitchFamily="50" charset="-127"/>
              </a:rPr>
              <a:t>개를 </a:t>
            </a:r>
            <a:r>
              <a:rPr lang="en-US" altLang="ko-KR" sz="1600" kern="0" spc="-100" dirty="0">
                <a:solidFill>
                  <a:schemeClr val="tx1"/>
                </a:solidFill>
                <a:latin typeface="맑은 고딕" panose="020B0503020000020004" pitchFamily="50" charset="-127"/>
              </a:rPr>
              <a:t>test</a:t>
            </a:r>
            <a:r>
              <a:rPr lang="ko-KR" altLang="en-US" sz="1600" kern="0" spc="-100" dirty="0">
                <a:solidFill>
                  <a:schemeClr val="tx1"/>
                </a:solidFill>
                <a:latin typeface="맑은 고딕" panose="020B0503020000020004" pitchFamily="50" charset="-127"/>
              </a:rPr>
              <a:t>로 취급</a:t>
            </a:r>
            <a:endParaRPr lang="en-US" altLang="ko-KR" sz="1600" kern="0" spc="-100" dirty="0">
              <a:solidFill>
                <a:schemeClr val="tx1"/>
              </a:solidFill>
              <a:latin typeface="맑은 고딕" panose="020B0503020000020004" pitchFamily="50" charset="-127"/>
            </a:endParaRPr>
          </a:p>
          <a:p>
            <a:pPr lvl="1"/>
            <a:r>
              <a:rPr lang="en-US" altLang="ko-KR" sz="1600" kern="0" spc="-100" dirty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46</a:t>
            </a:r>
            <a:r>
              <a:rPr lang="ko-KR" altLang="en-US" sz="1600" kern="0" spc="-100" dirty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개 샘플에서 나눠야 하는 것이 아닌지</a:t>
            </a:r>
            <a:r>
              <a:rPr lang="en-US" altLang="ko-KR" sz="1600" kern="0" spc="-100" dirty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? (ex. train : 36, test : 10)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EB7C816-B1D2-50FB-A931-7BC2C682D9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7888" y="1772816"/>
            <a:ext cx="3797394" cy="1581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5712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3F279C-60A6-B333-093B-BB402E938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 Input Shape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DE46884-9DC5-F7B0-EC44-93762DE00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45EC4A9-FE6A-48EC-B998-4B7AD00BB17C}" type="slidenum">
              <a:rPr lang="ko-KR" altLang="en-US" smtClean="0"/>
              <a:pPr>
                <a:defRPr/>
              </a:pPr>
              <a:t>39</a:t>
            </a:fld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BB6AF2C-1287-64A9-EABE-58BB3D66D714}"/>
              </a:ext>
            </a:extLst>
          </p:cNvPr>
          <p:cNvSpPr txBox="1"/>
          <p:nvPr/>
        </p:nvSpPr>
        <p:spPr>
          <a:xfrm>
            <a:off x="502128" y="1415856"/>
            <a:ext cx="89062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400" b="1" dirty="0">
                <a:highlight>
                  <a:srgbClr val="FFFFFF"/>
                </a:highlight>
                <a:latin typeface="+mj-ea"/>
                <a:ea typeface="+mj-ea"/>
              </a:rPr>
              <a:t>모델 </a:t>
            </a:r>
            <a:r>
              <a:rPr lang="en-US" altLang="ko-KR" sz="1400" b="1" dirty="0">
                <a:highlight>
                  <a:srgbClr val="FFFFFF"/>
                </a:highlight>
                <a:latin typeface="+mj-ea"/>
                <a:ea typeface="+mj-ea"/>
              </a:rPr>
              <a:t>Input</a:t>
            </a:r>
            <a:r>
              <a:rPr lang="ko-KR" altLang="en-US" sz="1400" b="1" dirty="0">
                <a:highlight>
                  <a:srgbClr val="FFFFFF"/>
                </a:highlight>
                <a:latin typeface="+mj-ea"/>
                <a:ea typeface="+mj-ea"/>
              </a:rPr>
              <a:t>으로 넣기 위해 </a:t>
            </a:r>
            <a:r>
              <a:rPr lang="en-US" altLang="ko-KR" sz="1400" b="1" dirty="0">
                <a:highlight>
                  <a:srgbClr val="FFFFFF"/>
                </a:highlight>
                <a:latin typeface="+mj-ea"/>
                <a:ea typeface="+mj-ea"/>
              </a:rPr>
              <a:t>Sliding Window</a:t>
            </a:r>
            <a:r>
              <a:rPr lang="ko-KR" altLang="en-US" sz="1400" b="1" dirty="0">
                <a:highlight>
                  <a:srgbClr val="FFFFFF"/>
                </a:highlight>
                <a:latin typeface="+mj-ea"/>
                <a:ea typeface="+mj-ea"/>
              </a:rPr>
              <a:t>로 분할해주는 전처리기</a:t>
            </a:r>
            <a:endParaRPr lang="en-US" altLang="ko-KR" sz="1400" b="1" i="0" dirty="0">
              <a:effectLst/>
              <a:highlight>
                <a:srgbClr val="FFFFFF"/>
              </a:highlight>
              <a:latin typeface="+mj-ea"/>
              <a:ea typeface="+mj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B50C397-8033-AD6B-503A-E9922F955C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1159" y="711431"/>
            <a:ext cx="3425901" cy="160721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25CFEDE-E5F5-2EA9-A3D1-837FDD111E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675" y="1851629"/>
            <a:ext cx="3327580" cy="379587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19B1382-78DE-78B4-61B4-F489D0C266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0846" y="1723633"/>
            <a:ext cx="2750307" cy="392846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07F2C48-191A-46ED-E375-E90D62F0F8DC}"/>
              </a:ext>
            </a:extLst>
          </p:cNvPr>
          <p:cNvSpPr txBox="1"/>
          <p:nvPr/>
        </p:nvSpPr>
        <p:spPr>
          <a:xfrm>
            <a:off x="517388" y="5775498"/>
            <a:ext cx="397995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b="1" dirty="0">
                <a:highlight>
                  <a:srgbClr val="FFFFFF"/>
                </a:highlight>
                <a:latin typeface="+mj-ea"/>
                <a:ea typeface="+mj-ea"/>
              </a:rPr>
              <a:t>길이가 </a:t>
            </a:r>
            <a:r>
              <a:rPr lang="en-US" altLang="ko-KR" sz="1400" b="1" dirty="0">
                <a:highlight>
                  <a:srgbClr val="FFFFFF"/>
                </a:highlight>
                <a:latin typeface="+mj-ea"/>
                <a:ea typeface="+mj-ea"/>
              </a:rPr>
              <a:t>1</a:t>
            </a:r>
            <a:r>
              <a:rPr lang="ko-KR" altLang="en-US" sz="1400" b="1" dirty="0">
                <a:highlight>
                  <a:srgbClr val="FFFFFF"/>
                </a:highlight>
                <a:latin typeface="+mj-ea"/>
                <a:ea typeface="+mj-ea"/>
              </a:rPr>
              <a:t>인 </a:t>
            </a:r>
            <a:r>
              <a:rPr lang="en-US" altLang="ko-KR" sz="1400" b="1" dirty="0">
                <a:highlight>
                  <a:srgbClr val="FFFFFF"/>
                </a:highlight>
                <a:latin typeface="+mj-ea"/>
                <a:ea typeface="+mj-ea"/>
              </a:rPr>
              <a:t>Label</a:t>
            </a:r>
            <a:r>
              <a:rPr lang="ko-KR" altLang="en-US" sz="1400" b="1" dirty="0">
                <a:highlight>
                  <a:srgbClr val="FFFFFF"/>
                </a:highlight>
                <a:latin typeface="+mj-ea"/>
                <a:ea typeface="+mj-ea"/>
              </a:rPr>
              <a:t>만 생성</a:t>
            </a:r>
            <a:r>
              <a:rPr lang="en-US" altLang="ko-KR" sz="1400" b="1" dirty="0">
                <a:highlight>
                  <a:srgbClr val="FFFFFF"/>
                </a:highlight>
                <a:latin typeface="+mj-ea"/>
                <a:ea typeface="+mj-ea"/>
              </a:rPr>
              <a:t>, </a:t>
            </a:r>
            <a:r>
              <a:rPr lang="ko-KR" altLang="en-US" sz="1400" b="1" dirty="0">
                <a:highlight>
                  <a:srgbClr val="FFFFFF"/>
                </a:highlight>
                <a:latin typeface="+mj-ea"/>
                <a:ea typeface="+mj-ea"/>
              </a:rPr>
              <a:t>즉</a:t>
            </a:r>
            <a:r>
              <a:rPr lang="en-US" altLang="ko-KR" sz="1400" b="1" dirty="0">
                <a:highlight>
                  <a:srgbClr val="FFFFFF"/>
                </a:highlight>
                <a:latin typeface="+mj-ea"/>
                <a:ea typeface="+mj-ea"/>
              </a:rPr>
              <a:t> SSM</a:t>
            </a:r>
            <a:r>
              <a:rPr lang="ko-KR" altLang="en-US" sz="1400" b="1" dirty="0">
                <a:highlight>
                  <a:srgbClr val="FFFFFF"/>
                </a:highlight>
                <a:latin typeface="+mj-ea"/>
                <a:ea typeface="+mj-ea"/>
              </a:rPr>
              <a:t>만 사용 가능</a:t>
            </a:r>
            <a:endParaRPr lang="en-US" altLang="ko-KR" sz="1400" b="1" dirty="0">
              <a:highlight>
                <a:srgbClr val="FFFFFF"/>
              </a:highlight>
              <a:latin typeface="+mj-ea"/>
              <a:ea typeface="+mj-ea"/>
            </a:endParaRPr>
          </a:p>
          <a:p>
            <a:r>
              <a:rPr lang="ko-KR" altLang="en-US" sz="1400" b="1" i="0" dirty="0">
                <a:effectLst/>
                <a:highlight>
                  <a:srgbClr val="FFFFFF"/>
                </a:highlight>
                <a:latin typeface="+mj-ea"/>
                <a:ea typeface="+mj-ea"/>
              </a:rPr>
              <a:t>더이상 사용되지 않도록 권장됨</a:t>
            </a:r>
            <a:endParaRPr lang="en-US" altLang="ko-KR" sz="1400" b="1" i="0" dirty="0">
              <a:effectLst/>
              <a:highlight>
                <a:srgbClr val="FFFFFF"/>
              </a:highlight>
              <a:latin typeface="+mj-ea"/>
              <a:ea typeface="+mj-ea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9775A46C-60FB-6D67-C992-68B75847C3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09333" y="6957392"/>
            <a:ext cx="1900263" cy="215203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6EC3202-101D-D921-8FA9-1AC49DD4054A}"/>
              </a:ext>
            </a:extLst>
          </p:cNvPr>
          <p:cNvSpPr txBox="1"/>
          <p:nvPr/>
        </p:nvSpPr>
        <p:spPr>
          <a:xfrm>
            <a:off x="4623048" y="5775498"/>
            <a:ext cx="3979951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 dirty="0">
                <a:highlight>
                  <a:srgbClr val="FFFFFF"/>
                </a:highlight>
                <a:latin typeface="+mj-ea"/>
                <a:ea typeface="+mj-ea"/>
              </a:rPr>
              <a:t>TimeseriesGenerator</a:t>
            </a:r>
            <a:r>
              <a:rPr lang="ko-KR" altLang="en-US" sz="1400" b="1" dirty="0">
                <a:highlight>
                  <a:srgbClr val="FFFFFF"/>
                </a:highlight>
                <a:latin typeface="+mj-ea"/>
                <a:ea typeface="+mj-ea"/>
              </a:rPr>
              <a:t>를 대체하기 위함</a:t>
            </a:r>
            <a:endParaRPr lang="en-US" altLang="ko-KR" sz="1400" b="1" dirty="0">
              <a:highlight>
                <a:srgbClr val="FFFFFF"/>
              </a:highlight>
              <a:latin typeface="+mj-ea"/>
              <a:ea typeface="+mj-ea"/>
            </a:endParaRPr>
          </a:p>
          <a:p>
            <a:r>
              <a:rPr lang="ko-KR" altLang="en-US" sz="1400" b="1" i="0" dirty="0">
                <a:effectLst/>
                <a:highlight>
                  <a:srgbClr val="FFFFFF"/>
                </a:highlight>
                <a:latin typeface="+mj-ea"/>
                <a:ea typeface="+mj-ea"/>
              </a:rPr>
              <a:t>하지만 아직까지 </a:t>
            </a:r>
            <a:r>
              <a:rPr lang="en-US" altLang="ko-KR" sz="1400" b="1" i="0" dirty="0">
                <a:effectLst/>
                <a:highlight>
                  <a:srgbClr val="FFFFFF"/>
                </a:highlight>
                <a:latin typeface="+mj-ea"/>
                <a:ea typeface="+mj-ea"/>
              </a:rPr>
              <a:t>SSM</a:t>
            </a:r>
            <a:r>
              <a:rPr lang="ko-KR" altLang="en-US" sz="1400" b="1" i="0" dirty="0">
                <a:effectLst/>
                <a:highlight>
                  <a:srgbClr val="FFFFFF"/>
                </a:highlight>
                <a:latin typeface="+mj-ea"/>
                <a:ea typeface="+mj-ea"/>
              </a:rPr>
              <a:t>만 사용 가능</a:t>
            </a:r>
            <a:endParaRPr lang="en-US" altLang="ko-KR" sz="1400" b="1" i="0" dirty="0">
              <a:effectLst/>
              <a:highlight>
                <a:srgbClr val="FFFFFF"/>
              </a:highlight>
              <a:latin typeface="+mj-ea"/>
              <a:ea typeface="+mj-ea"/>
            </a:endParaRPr>
          </a:p>
          <a:p>
            <a:r>
              <a:rPr lang="ko-KR" altLang="en-US" sz="1400" b="1" dirty="0">
                <a:highlight>
                  <a:srgbClr val="FFFFFF"/>
                </a:highlight>
                <a:latin typeface="+mj-ea"/>
                <a:ea typeface="+mj-ea"/>
              </a:rPr>
              <a:t>느림</a:t>
            </a:r>
            <a:r>
              <a:rPr lang="en-US" altLang="ko-KR" sz="1400" b="1" dirty="0">
                <a:highlight>
                  <a:srgbClr val="FFFFFF"/>
                </a:highlight>
                <a:latin typeface="+mj-ea"/>
                <a:ea typeface="+mj-ea"/>
              </a:rPr>
              <a:t>, </a:t>
            </a:r>
            <a:r>
              <a:rPr lang="ko-KR" altLang="en-US" sz="1400" b="1" dirty="0">
                <a:highlight>
                  <a:srgbClr val="FFFFFF"/>
                </a:highlight>
                <a:latin typeface="+mj-ea"/>
                <a:ea typeface="+mj-ea"/>
              </a:rPr>
              <a:t>버그 존재 </a:t>
            </a:r>
            <a:r>
              <a:rPr lang="en-US" altLang="ko-KR" sz="1400" b="1" dirty="0">
                <a:highlight>
                  <a:srgbClr val="FFFFFF"/>
                </a:highlight>
                <a:latin typeface="+mj-ea"/>
                <a:ea typeface="+mj-ea"/>
              </a:rPr>
              <a:t>@ </a:t>
            </a:r>
            <a:r>
              <a:rPr lang="en-US" altLang="ko-KR" sz="1400" b="1" dirty="0" err="1">
                <a:highlight>
                  <a:srgbClr val="FFFFFF"/>
                </a:highlight>
                <a:latin typeface="+mj-ea"/>
                <a:ea typeface="+mj-ea"/>
              </a:rPr>
              <a:t>tf</a:t>
            </a:r>
            <a:r>
              <a:rPr lang="en-US" altLang="ko-KR" sz="1400" b="1" dirty="0">
                <a:highlight>
                  <a:srgbClr val="FFFFFF"/>
                </a:highlight>
                <a:latin typeface="+mj-ea"/>
                <a:ea typeface="+mj-ea"/>
              </a:rPr>
              <a:t> </a:t>
            </a:r>
            <a:r>
              <a:rPr lang="ko-KR" altLang="en-US" sz="1400" b="1" dirty="0">
                <a:highlight>
                  <a:srgbClr val="FFFFFF"/>
                </a:highlight>
                <a:latin typeface="+mj-ea"/>
                <a:ea typeface="+mj-ea"/>
              </a:rPr>
              <a:t>커뮤니티</a:t>
            </a:r>
            <a:endParaRPr lang="en-US" altLang="ko-KR" sz="1400" b="1" i="0" dirty="0">
              <a:effectLst/>
              <a:highlight>
                <a:srgbClr val="FFFFFF"/>
              </a:highlight>
              <a:latin typeface="+mj-ea"/>
              <a:ea typeface="+mj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92CB704-624F-0547-7BA0-2A9612EEB5F5}"/>
              </a:ext>
            </a:extLst>
          </p:cNvPr>
          <p:cNvSpPr txBox="1"/>
          <p:nvPr/>
        </p:nvSpPr>
        <p:spPr>
          <a:xfrm>
            <a:off x="8096570" y="3714337"/>
            <a:ext cx="397995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b="1" dirty="0">
                <a:highlight>
                  <a:srgbClr val="FFFFFF"/>
                </a:highlight>
                <a:latin typeface="+mj-ea"/>
                <a:ea typeface="+mj-ea"/>
              </a:rPr>
              <a:t>둘 중 하나를 선택해서 수행</a:t>
            </a:r>
            <a:r>
              <a:rPr lang="en-US" altLang="ko-KR" sz="1400" b="1" dirty="0">
                <a:highlight>
                  <a:srgbClr val="FFFFFF"/>
                </a:highlight>
                <a:latin typeface="+mj-ea"/>
                <a:ea typeface="+mj-ea"/>
              </a:rPr>
              <a:t>..</a:t>
            </a:r>
            <a:endParaRPr lang="en-US" altLang="ko-KR" sz="1400" b="1" i="0" dirty="0">
              <a:effectLst/>
              <a:highlight>
                <a:srgbClr val="FFFFFF"/>
              </a:highlight>
              <a:latin typeface="+mj-ea"/>
              <a:ea typeface="+mj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A7D6E0E-2F51-B025-AB05-AA4006375A58}"/>
              </a:ext>
            </a:extLst>
          </p:cNvPr>
          <p:cNvSpPr txBox="1"/>
          <p:nvPr/>
        </p:nvSpPr>
        <p:spPr>
          <a:xfrm>
            <a:off x="8063156" y="5091367"/>
            <a:ext cx="397995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b="1" dirty="0">
                <a:highlight>
                  <a:srgbClr val="FFFFFF"/>
                </a:highlight>
                <a:latin typeface="+mj-ea"/>
                <a:ea typeface="+mj-ea"/>
              </a:rPr>
              <a:t>배치 크기 </a:t>
            </a:r>
            <a:r>
              <a:rPr lang="en-US" altLang="ko-KR" sz="1400" b="1" dirty="0">
                <a:highlight>
                  <a:srgbClr val="FFFFFF"/>
                </a:highlight>
                <a:latin typeface="+mj-ea"/>
                <a:ea typeface="+mj-ea"/>
              </a:rPr>
              <a:t>: </a:t>
            </a:r>
            <a:r>
              <a:rPr lang="ko-KR" altLang="en-US" sz="1400" b="1" dirty="0">
                <a:highlight>
                  <a:srgbClr val="FFFFFF"/>
                </a:highlight>
                <a:latin typeface="+mj-ea"/>
                <a:ea typeface="+mj-ea"/>
              </a:rPr>
              <a:t>생성된 시퀀스들을 배치로 묶음</a:t>
            </a:r>
            <a:endParaRPr lang="en-US" altLang="ko-KR" sz="1400" b="1" dirty="0">
              <a:highlight>
                <a:srgbClr val="FFFFFF"/>
              </a:highlight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8477997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FE8A9981-3F3A-C7C3-1162-C6AE50F44E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28" y="6453336"/>
            <a:ext cx="12144672" cy="286911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EA37BBD7-BCFC-8F10-AA13-4AB3C900C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Data Set - API Response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E0E5461-DFA0-AA2E-E8A3-5B5DB42B40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45EC4A9-FE6A-48EC-B998-4B7AD00BB17C}" type="slidenum">
              <a:rPr lang="ko-KR" altLang="en-US" smtClean="0"/>
              <a:pPr>
                <a:defRPr/>
              </a:pPr>
              <a:t>4</a:t>
            </a:fld>
            <a:endParaRPr lang="ko-KR" altLang="en-US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0DCCE5BB-8A4C-EEC0-3AEC-75ADA5E799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017211"/>
              </p:ext>
            </p:extLst>
          </p:nvPr>
        </p:nvGraphicFramePr>
        <p:xfrm>
          <a:off x="479376" y="1121011"/>
          <a:ext cx="11290625" cy="556773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44216">
                  <a:extLst>
                    <a:ext uri="{9D8B030D-6E8A-4147-A177-3AD203B41FA5}">
                      <a16:colId xmlns:a16="http://schemas.microsoft.com/office/drawing/2014/main" val="1970672574"/>
                    </a:ext>
                  </a:extLst>
                </a:gridCol>
                <a:gridCol w="3168352">
                  <a:extLst>
                    <a:ext uri="{9D8B030D-6E8A-4147-A177-3AD203B41FA5}">
                      <a16:colId xmlns:a16="http://schemas.microsoft.com/office/drawing/2014/main" val="3065102749"/>
                    </a:ext>
                  </a:extLst>
                </a:gridCol>
                <a:gridCol w="2736304">
                  <a:extLst>
                    <a:ext uri="{9D8B030D-6E8A-4147-A177-3AD203B41FA5}">
                      <a16:colId xmlns:a16="http://schemas.microsoft.com/office/drawing/2014/main" val="1250689010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4260825065"/>
                    </a:ext>
                  </a:extLst>
                </a:gridCol>
                <a:gridCol w="2361633">
                  <a:extLst>
                    <a:ext uri="{9D8B030D-6E8A-4147-A177-3AD203B41FA5}">
                      <a16:colId xmlns:a16="http://schemas.microsoft.com/office/drawing/2014/main" val="3467418104"/>
                    </a:ext>
                  </a:extLst>
                </a:gridCol>
              </a:tblGrid>
              <a:tr h="13395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1" i="0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뿌리부</a:t>
                      </a:r>
                      <a:r>
                        <a:rPr kumimoji="0" lang="ko-KR" altLang="en-US" sz="900" b="1" i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환경 정보</a:t>
                      </a:r>
                      <a:endParaRPr lang="ko-KR" altLang="en-US" sz="9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창 제어상태 정보</a:t>
                      </a:r>
                      <a:endParaRPr lang="ko-KR" altLang="en-US" sz="9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온실 기상환경 정보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 err="1">
                          <a:solidFill>
                            <a:schemeClr val="bg1"/>
                          </a:solidFill>
                        </a:rPr>
                        <a:t>양액센서</a:t>
                      </a:r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 정보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9466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root-env</a:t>
                      </a:r>
                      <a:endParaRPr lang="ko-KR" altLang="en-US" sz="900" b="1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window-control-status</a:t>
                      </a:r>
                      <a:endParaRPr lang="ko-KR" altLang="en-US" sz="9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in-env</a:t>
                      </a:r>
                      <a:endParaRPr lang="ko-KR" altLang="en-US" sz="9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nutrient-solution</a:t>
                      </a:r>
                      <a:endParaRPr lang="ko-KR" altLang="en-US" sz="900" b="1" dirty="0"/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628405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1" indent="0" algn="ctr">
                        <a:buFont typeface="Arial" panose="020B0604020202020204" pitchFamily="34" charset="0"/>
                        <a:buNone/>
                      </a:pPr>
                      <a:r>
                        <a:rPr lang="en-US" altLang="ko-KR" sz="900" i="0" dirty="0"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row/min, {200 : OK}</a:t>
                      </a:r>
                      <a:endParaRPr lang="ko-KR" altLang="en-US" sz="900" i="0" dirty="0"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i="0" dirty="0"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row/min, {200 : OK}</a:t>
                      </a:r>
                      <a:endParaRPr lang="ko-KR" altLang="en-US" sz="900" i="0" dirty="0"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1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i="0" dirty="0"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row/min, {200 : OK}</a:t>
                      </a:r>
                      <a:endParaRPr lang="ko-KR" altLang="en-US" sz="900" i="0" dirty="0"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1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i="0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{200 : OK} but, N/A</a:t>
                      </a:r>
                      <a:endParaRPr lang="ko-KR" altLang="en-US" sz="900" i="0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1" indent="0" algn="ctr"/>
                      <a:endParaRPr lang="ko-KR" altLang="en-US" sz="900" i="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10394399"/>
                  </a:ext>
                </a:extLst>
              </a:tr>
              <a:tr h="1563813">
                <a:tc>
                  <a:txBody>
                    <a:bodyPr/>
                    <a:lstStyle/>
                    <a:p>
                      <a:pPr defTabSz="144000" latinLnBrk="1"/>
                      <a:r>
                        <a:rPr lang="en-US" altLang="ko-KR" sz="800" dirty="0"/>
                        <a:t>{</a:t>
                      </a:r>
                    </a:p>
                    <a:p>
                      <a:pPr defTabSz="144000" latinLnBrk="1"/>
                      <a:r>
                        <a:rPr lang="en-US" altLang="ko-KR" sz="800" dirty="0"/>
                        <a:t>	"id": 18029619,</a:t>
                      </a:r>
                    </a:p>
                    <a:p>
                      <a:pPr defTabSz="144000" latinLnBrk="1"/>
                      <a:r>
                        <a:rPr lang="en-US" altLang="ko-KR" sz="800" dirty="0"/>
                        <a:t>	"</a:t>
                      </a:r>
                      <a:r>
                        <a:rPr lang="en-US" altLang="ko-KR" sz="800" dirty="0" err="1"/>
                        <a:t>inFacilityId</a:t>
                      </a:r>
                      <a:r>
                        <a:rPr lang="en-US" altLang="ko-KR" sz="800" dirty="0"/>
                        <a:t>": 34,  // </a:t>
                      </a:r>
                      <a:r>
                        <a:rPr lang="ko-KR" altLang="en-US" sz="800" dirty="0"/>
                        <a:t>동</a:t>
                      </a:r>
                      <a:r>
                        <a:rPr lang="en-US" altLang="ko-KR" sz="800" dirty="0"/>
                        <a:t>ID</a:t>
                      </a:r>
                    </a:p>
                    <a:p>
                      <a:pPr defTabSz="144000" latinLnBrk="1"/>
                      <a:r>
                        <a:rPr lang="en-US" altLang="ko-KR" sz="800" dirty="0"/>
                        <a:t>	"</a:t>
                      </a:r>
                      <a:r>
                        <a:rPr lang="en-US" altLang="ko-KR" sz="800" dirty="0" err="1"/>
                        <a:t>sensorNo</a:t>
                      </a:r>
                      <a:r>
                        <a:rPr lang="en-US" altLang="ko-KR" sz="800" dirty="0"/>
                        <a:t>": 0,</a:t>
                      </a:r>
                    </a:p>
                    <a:p>
                      <a:pPr defTabSz="144000" latinLnBrk="1"/>
                      <a:r>
                        <a:rPr lang="en-US" altLang="ko-KR" sz="800" dirty="0"/>
                        <a:t>	"</a:t>
                      </a:r>
                      <a:r>
                        <a:rPr lang="en-US" altLang="ko-KR" sz="800" dirty="0" err="1"/>
                        <a:t>sensingAt</a:t>
                      </a:r>
                      <a:r>
                        <a:rPr lang="en-US" altLang="ko-KR" sz="800" dirty="0"/>
                        <a:t>": "2024-03-20 00:00:00",</a:t>
                      </a:r>
                    </a:p>
                    <a:p>
                      <a:pPr defTabSz="144000" latinLnBrk="1"/>
                      <a:r>
                        <a:rPr lang="en-US" altLang="ko-KR" sz="800" dirty="0"/>
                        <a:t>	"temp": 16.5,       </a:t>
                      </a:r>
                      <a:r>
                        <a:rPr lang="en-US" altLang="ko-KR" sz="800" dirty="0">
                          <a:solidFill>
                            <a:srgbClr val="FF0000"/>
                          </a:solidFill>
                        </a:rPr>
                        <a:t>// </a:t>
                      </a:r>
                      <a:r>
                        <a:rPr lang="ko-KR" altLang="en-US" sz="800" dirty="0">
                          <a:solidFill>
                            <a:srgbClr val="FF0000"/>
                          </a:solidFill>
                        </a:rPr>
                        <a:t>토양온도</a:t>
                      </a:r>
                      <a:endParaRPr lang="en-US" altLang="ko-KR" sz="800" dirty="0">
                        <a:solidFill>
                          <a:srgbClr val="FF0000"/>
                        </a:solidFill>
                      </a:endParaRPr>
                    </a:p>
                    <a:p>
                      <a:pPr defTabSz="144000" latinLnBrk="1"/>
                      <a:r>
                        <a:rPr lang="en-US" altLang="ko-KR" sz="800" dirty="0"/>
                        <a:t>	"humidity": 0.0,    // </a:t>
                      </a:r>
                      <a:r>
                        <a:rPr lang="ko-KR" altLang="en-US" sz="800" strike="sngStrike" dirty="0"/>
                        <a:t>토양 습도 </a:t>
                      </a:r>
                      <a:r>
                        <a:rPr lang="en-US" altLang="ko-KR" sz="800" strike="sngStrike" dirty="0"/>
                        <a:t>(</a:t>
                      </a:r>
                      <a:r>
                        <a:rPr lang="ko-KR" altLang="en-US" sz="800" strike="sngStrike" dirty="0"/>
                        <a:t>항상 </a:t>
                      </a:r>
                      <a:r>
                        <a:rPr lang="en-US" altLang="ko-KR" sz="800" strike="sngStrike" dirty="0"/>
                        <a:t>0)</a:t>
                      </a:r>
                    </a:p>
                    <a:p>
                      <a:pPr defTabSz="144000" latinLnBrk="1"/>
                      <a:r>
                        <a:rPr lang="en-US" altLang="ko-KR" sz="800" dirty="0"/>
                        <a:t>	"</a:t>
                      </a:r>
                      <a:r>
                        <a:rPr lang="en-US" altLang="ko-KR" sz="800" dirty="0" err="1"/>
                        <a:t>ec</a:t>
                      </a:r>
                      <a:r>
                        <a:rPr lang="en-US" altLang="ko-KR" sz="800" dirty="0"/>
                        <a:t>": 0.0               // </a:t>
                      </a:r>
                      <a:r>
                        <a:rPr lang="ko-KR" altLang="en-US" sz="800" strike="sngStrike" dirty="0"/>
                        <a:t>토양 </a:t>
                      </a:r>
                      <a:r>
                        <a:rPr lang="en-US" altLang="ko-KR" sz="800" strike="sngStrike" dirty="0"/>
                        <a:t>EC (</a:t>
                      </a:r>
                      <a:r>
                        <a:rPr lang="ko-KR" altLang="en-US" sz="800" strike="sngStrike" dirty="0"/>
                        <a:t>항상 </a:t>
                      </a:r>
                      <a:r>
                        <a:rPr lang="en-US" altLang="ko-KR" sz="800" strike="sngStrike" dirty="0"/>
                        <a:t>0)</a:t>
                      </a:r>
                    </a:p>
                    <a:p>
                      <a:pPr defTabSz="144000" latinLnBrk="1"/>
                      <a:r>
                        <a:rPr lang="en-US" altLang="ko-KR" sz="800" dirty="0"/>
                        <a:t>},</a:t>
                      </a:r>
                      <a:endParaRPr lang="ko-KR" altLang="en-US" sz="800" dirty="0"/>
                    </a:p>
                  </a:txBody>
                  <a:tcPr marL="36000" marR="36000" marT="36000" marB="36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defTabSz="144000" latinLnBrk="1"/>
                      <a:r>
                        <a:rPr lang="en-US" altLang="ko-KR" sz="800" dirty="0"/>
                        <a:t>{</a:t>
                      </a:r>
                    </a:p>
                    <a:p>
                      <a:pPr defTabSz="144000" latinLnBrk="1"/>
                      <a:r>
                        <a:rPr lang="en-US" altLang="ko-KR" sz="800" dirty="0"/>
                        <a:t>	"id": 5273951,</a:t>
                      </a:r>
                    </a:p>
                    <a:p>
                      <a:pPr defTabSz="144000" latinLnBrk="1"/>
                      <a:r>
                        <a:rPr lang="en-US" altLang="ko-KR" sz="800" dirty="0"/>
                        <a:t>	"</a:t>
                      </a:r>
                      <a:r>
                        <a:rPr lang="en-US" altLang="ko-KR" sz="800" dirty="0" err="1"/>
                        <a:t>inFacilityId</a:t>
                      </a:r>
                      <a:r>
                        <a:rPr lang="en-US" altLang="ko-KR" sz="800" dirty="0"/>
                        <a:t>": 34,                          // </a:t>
                      </a:r>
                      <a:r>
                        <a:rPr lang="ko-KR" altLang="en-US" sz="800" dirty="0"/>
                        <a:t>동</a:t>
                      </a:r>
                      <a:r>
                        <a:rPr lang="en-US" altLang="ko-KR" sz="800" dirty="0"/>
                        <a:t>ID</a:t>
                      </a:r>
                    </a:p>
                    <a:p>
                      <a:pPr defTabSz="144000" latinLnBrk="1"/>
                      <a:r>
                        <a:rPr lang="en-US" altLang="ko-KR" sz="800" dirty="0"/>
                        <a:t>	"</a:t>
                      </a:r>
                      <a:r>
                        <a:rPr lang="en-US" altLang="ko-KR" sz="800" dirty="0" err="1"/>
                        <a:t>sensingAt</a:t>
                      </a:r>
                      <a:r>
                        <a:rPr lang="en-US" altLang="ko-KR" sz="800" dirty="0"/>
                        <a:t>": "2024-03-20 11:15:30",</a:t>
                      </a:r>
                    </a:p>
                    <a:p>
                      <a:pPr defTabSz="144000" latinLnBrk="1"/>
                      <a:r>
                        <a:rPr lang="en-US" altLang="ko-KR" sz="800" dirty="0"/>
                        <a:t>	"</a:t>
                      </a:r>
                      <a:r>
                        <a:rPr lang="en-US" altLang="ko-KR" sz="800" dirty="0" err="1"/>
                        <a:t>shadingCurtainPosition</a:t>
                      </a:r>
                      <a:r>
                        <a:rPr lang="en-US" altLang="ko-KR" sz="800" dirty="0"/>
                        <a:t>": 0.0,     // </a:t>
                      </a:r>
                      <a:r>
                        <a:rPr lang="ko-KR" altLang="en-US" sz="800" dirty="0"/>
                        <a:t>내부 커튼 위치 </a:t>
                      </a:r>
                      <a:r>
                        <a:rPr lang="en-US" altLang="ko-KR" sz="800" dirty="0"/>
                        <a:t>(0~100)</a:t>
                      </a:r>
                    </a:p>
                    <a:p>
                      <a:pPr defTabSz="144000" latinLnBrk="1"/>
                      <a:r>
                        <a:rPr lang="en-US" altLang="ko-KR" sz="800" dirty="0"/>
                        <a:t>	"</a:t>
                      </a:r>
                      <a:r>
                        <a:rPr lang="en-US" altLang="ko-KR" sz="800" dirty="0" err="1"/>
                        <a:t>thermalCurtainPosition</a:t>
                      </a:r>
                      <a:r>
                        <a:rPr lang="en-US" altLang="ko-KR" sz="800" dirty="0"/>
                        <a:t>": 100.0, // </a:t>
                      </a:r>
                      <a:r>
                        <a:rPr lang="ko-KR" altLang="en-US" sz="800" dirty="0"/>
                        <a:t>보온 커튼 위치 </a:t>
                      </a:r>
                      <a:r>
                        <a:rPr lang="en-US" altLang="ko-KR" sz="800" dirty="0"/>
                        <a:t>(0~100)</a:t>
                      </a:r>
                    </a:p>
                    <a:p>
                      <a:pPr defTabSz="144000" latinLnBrk="1"/>
                      <a:r>
                        <a:rPr lang="en-US" altLang="ko-KR" sz="800" dirty="0"/>
                        <a:t>	"</a:t>
                      </a:r>
                      <a:r>
                        <a:rPr lang="en-US" altLang="ko-KR" sz="800" dirty="0" err="1"/>
                        <a:t>innerWindowPosition</a:t>
                      </a:r>
                      <a:r>
                        <a:rPr lang="en-US" altLang="ko-KR" sz="800" dirty="0"/>
                        <a:t>": 0.0,        // </a:t>
                      </a:r>
                      <a:r>
                        <a:rPr lang="ko-KR" altLang="en-US" sz="800" dirty="0"/>
                        <a:t>공조 </a:t>
                      </a:r>
                      <a:r>
                        <a:rPr lang="ko-KR" altLang="en-US" sz="800" dirty="0" err="1"/>
                        <a:t>내부창</a:t>
                      </a:r>
                      <a:r>
                        <a:rPr lang="ko-KR" altLang="en-US" sz="800" dirty="0"/>
                        <a:t> 위치 </a:t>
                      </a:r>
                      <a:r>
                        <a:rPr lang="en-US" altLang="ko-KR" sz="800" dirty="0"/>
                        <a:t>(0~100)</a:t>
                      </a:r>
                    </a:p>
                    <a:p>
                      <a:pPr defTabSz="144000" latinLnBrk="1"/>
                      <a:r>
                        <a:rPr lang="en-US" altLang="ko-KR" sz="800" dirty="0"/>
                        <a:t>	"</a:t>
                      </a:r>
                      <a:r>
                        <a:rPr lang="en-US" altLang="ko-KR" sz="800" dirty="0" err="1"/>
                        <a:t>outsideWindowPosition</a:t>
                      </a:r>
                      <a:r>
                        <a:rPr lang="en-US" altLang="ko-KR" sz="800" dirty="0"/>
                        <a:t>": 10.0,  // </a:t>
                      </a:r>
                      <a:r>
                        <a:rPr lang="ko-KR" altLang="en-US" sz="800" dirty="0"/>
                        <a:t>공조 </a:t>
                      </a:r>
                      <a:r>
                        <a:rPr lang="ko-KR" altLang="en-US" sz="800" dirty="0" err="1"/>
                        <a:t>외부창</a:t>
                      </a:r>
                      <a:r>
                        <a:rPr lang="ko-KR" altLang="en-US" sz="800" dirty="0"/>
                        <a:t> 위치</a:t>
                      </a:r>
                      <a:r>
                        <a:rPr lang="en-US" altLang="ko-KR" sz="800" dirty="0"/>
                        <a:t> (0~100)</a:t>
                      </a:r>
                    </a:p>
                    <a:p>
                      <a:pPr defTabSz="144000" latinLnBrk="1"/>
                      <a:r>
                        <a:rPr lang="en-US" altLang="ko-KR" sz="800" dirty="0"/>
                        <a:t>	"</a:t>
                      </a:r>
                      <a:r>
                        <a:rPr lang="en-US" altLang="ko-KR" sz="800" dirty="0" err="1"/>
                        <a:t>leftRoofPosition</a:t>
                      </a:r>
                      <a:r>
                        <a:rPr lang="en-US" altLang="ko-KR" sz="800" dirty="0"/>
                        <a:t>": 100.0,            // </a:t>
                      </a:r>
                      <a:r>
                        <a:rPr lang="ko-KR" altLang="en-US" sz="800" dirty="0" err="1"/>
                        <a:t>좌천장</a:t>
                      </a:r>
                      <a:r>
                        <a:rPr lang="ko-KR" altLang="en-US" sz="800" dirty="0"/>
                        <a:t> 위치 </a:t>
                      </a:r>
                      <a:r>
                        <a:rPr lang="en-US" altLang="ko-KR" sz="800" dirty="0"/>
                        <a:t>(0~100)</a:t>
                      </a:r>
                    </a:p>
                    <a:p>
                      <a:pPr defTabSz="144000" latinLnBrk="1"/>
                      <a:r>
                        <a:rPr lang="en-US" altLang="ko-KR" sz="800" dirty="0"/>
                        <a:t>	"</a:t>
                      </a:r>
                      <a:r>
                        <a:rPr lang="en-US" altLang="ko-KR" sz="800" dirty="0" err="1"/>
                        <a:t>rightRoofPosition</a:t>
                      </a:r>
                      <a:r>
                        <a:rPr lang="en-US" altLang="ko-KR" sz="800" dirty="0"/>
                        <a:t>": 100.0,          // </a:t>
                      </a:r>
                      <a:r>
                        <a:rPr lang="ko-KR" altLang="en-US" sz="800" dirty="0" err="1"/>
                        <a:t>우천장</a:t>
                      </a:r>
                      <a:r>
                        <a:rPr lang="ko-KR" altLang="en-US" sz="800" dirty="0"/>
                        <a:t> 위치 </a:t>
                      </a:r>
                      <a:r>
                        <a:rPr lang="en-US" altLang="ko-KR" sz="800" dirty="0"/>
                        <a:t>(0~100)</a:t>
                      </a:r>
                    </a:p>
                    <a:p>
                      <a:pPr defTabSz="144000" latinLnBrk="1"/>
                      <a:r>
                        <a:rPr lang="en-US" altLang="ko-KR" sz="800" dirty="0"/>
                        <a:t>	"</a:t>
                      </a:r>
                      <a:r>
                        <a:rPr lang="en-US" altLang="ko-KR" sz="800" dirty="0" err="1"/>
                        <a:t>sideCurtainPosition</a:t>
                      </a:r>
                      <a:r>
                        <a:rPr lang="en-US" altLang="ko-KR" sz="800" dirty="0"/>
                        <a:t>": 100.0        // </a:t>
                      </a:r>
                      <a:r>
                        <a:rPr lang="ko-KR" altLang="en-US" sz="800" dirty="0"/>
                        <a:t>외부 차광 커튼 위치 </a:t>
                      </a:r>
                      <a:r>
                        <a:rPr lang="en-US" altLang="ko-KR" sz="800" dirty="0"/>
                        <a:t>(0~100)</a:t>
                      </a:r>
                    </a:p>
                    <a:p>
                      <a:pPr defTabSz="144000" latinLnBrk="1"/>
                      <a:r>
                        <a:rPr lang="en-US" altLang="ko-KR" sz="800" dirty="0"/>
                        <a:t>},  </a:t>
                      </a:r>
                      <a:r>
                        <a:rPr lang="en-US" altLang="ko-KR" sz="800" dirty="0">
                          <a:highlight>
                            <a:srgbClr val="FFFF00"/>
                          </a:highlight>
                        </a:rPr>
                        <a:t>// (0:</a:t>
                      </a:r>
                      <a:r>
                        <a:rPr lang="ko-KR" altLang="en-US" sz="800" dirty="0">
                          <a:highlight>
                            <a:srgbClr val="FFFF00"/>
                          </a:highlight>
                        </a:rPr>
                        <a:t>완전 닫힘</a:t>
                      </a:r>
                      <a:r>
                        <a:rPr lang="en-US" altLang="ko-KR" sz="800" dirty="0">
                          <a:highlight>
                            <a:srgbClr val="FFFF00"/>
                          </a:highlight>
                        </a:rPr>
                        <a:t>, 100:</a:t>
                      </a:r>
                      <a:r>
                        <a:rPr lang="ko-KR" altLang="en-US" sz="800" dirty="0">
                          <a:highlight>
                            <a:srgbClr val="FFFF00"/>
                          </a:highlight>
                        </a:rPr>
                        <a:t>완전 열림</a:t>
                      </a:r>
                      <a:r>
                        <a:rPr lang="en-US" altLang="ko-KR" sz="800" dirty="0">
                          <a:highlight>
                            <a:srgbClr val="FFFF00"/>
                          </a:highlight>
                        </a:rPr>
                        <a:t>)?</a:t>
                      </a:r>
                      <a:endParaRPr lang="ko-KR" altLang="en-US" sz="800" dirty="0">
                        <a:highlight>
                          <a:srgbClr val="FFFF00"/>
                        </a:highlight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defTabSz="144000" latinLnBrk="1"/>
                      <a:r>
                        <a:rPr lang="en-US" altLang="ko-KR" sz="800" dirty="0"/>
                        <a:t>{</a:t>
                      </a:r>
                    </a:p>
                    <a:p>
                      <a:pPr defTabSz="144000" latinLnBrk="1"/>
                      <a:r>
                        <a:rPr lang="en-US" altLang="ko-KR" sz="800" dirty="0"/>
                        <a:t>	"id": 364645809,</a:t>
                      </a:r>
                    </a:p>
                    <a:p>
                      <a:pPr defTabSz="144000" latinLnBrk="1"/>
                      <a:r>
                        <a:rPr lang="en-US" altLang="ko-KR" sz="800" dirty="0"/>
                        <a:t>	"</a:t>
                      </a:r>
                      <a:r>
                        <a:rPr lang="en-US" altLang="ko-KR" sz="800" dirty="0" err="1"/>
                        <a:t>inFacilityId</a:t>
                      </a:r>
                      <a:r>
                        <a:rPr lang="en-US" altLang="ko-KR" sz="800" dirty="0"/>
                        <a:t>": 34,   // </a:t>
                      </a:r>
                      <a:r>
                        <a:rPr lang="ko-KR" altLang="en-US" sz="800" dirty="0"/>
                        <a:t>동</a:t>
                      </a:r>
                      <a:r>
                        <a:rPr lang="en-US" altLang="ko-KR" sz="800" dirty="0"/>
                        <a:t>ID</a:t>
                      </a:r>
                    </a:p>
                    <a:p>
                      <a:pPr defTabSz="144000" latinLnBrk="1"/>
                      <a:r>
                        <a:rPr lang="en-US" altLang="ko-KR" sz="800" dirty="0"/>
                        <a:t>	"</a:t>
                      </a:r>
                      <a:r>
                        <a:rPr lang="en-US" altLang="ko-KR" sz="800" dirty="0" err="1"/>
                        <a:t>sensorNo</a:t>
                      </a:r>
                      <a:r>
                        <a:rPr lang="en-US" altLang="ko-KR" sz="800" dirty="0"/>
                        <a:t>": 0,       </a:t>
                      </a:r>
                      <a:r>
                        <a:rPr lang="en-US" altLang="ko-KR" sz="800" dirty="0">
                          <a:highlight>
                            <a:srgbClr val="FFFF00"/>
                          </a:highlight>
                        </a:rPr>
                        <a:t>// </a:t>
                      </a:r>
                      <a:r>
                        <a:rPr lang="ko-KR" altLang="en-US" sz="800" dirty="0">
                          <a:highlight>
                            <a:srgbClr val="FFFF00"/>
                          </a:highlight>
                        </a:rPr>
                        <a:t>센서번호 </a:t>
                      </a:r>
                      <a:r>
                        <a:rPr lang="en-US" altLang="ko-KR" sz="800" dirty="0">
                          <a:highlight>
                            <a:srgbClr val="FFFF00"/>
                          </a:highlight>
                        </a:rPr>
                        <a:t>(0: </a:t>
                      </a:r>
                      <a:r>
                        <a:rPr lang="ko-KR" altLang="en-US" sz="800" dirty="0">
                          <a:highlight>
                            <a:srgbClr val="FFFF00"/>
                          </a:highlight>
                        </a:rPr>
                        <a:t>센서평균</a:t>
                      </a:r>
                      <a:r>
                        <a:rPr lang="en-US" altLang="ko-KR" sz="800" dirty="0">
                          <a:highlight>
                            <a:srgbClr val="FFFF00"/>
                          </a:highlight>
                        </a:rPr>
                        <a:t>, 1~x: </a:t>
                      </a:r>
                      <a:r>
                        <a:rPr lang="ko-KR" altLang="en-US" sz="800" dirty="0">
                          <a:highlight>
                            <a:srgbClr val="FFFF00"/>
                          </a:highlight>
                        </a:rPr>
                        <a:t>개별</a:t>
                      </a:r>
                      <a:r>
                        <a:rPr lang="en-US" altLang="ko-KR" sz="800" dirty="0">
                          <a:highlight>
                            <a:srgbClr val="FFFF00"/>
                          </a:highlight>
                        </a:rPr>
                        <a:t>)</a:t>
                      </a:r>
                    </a:p>
                    <a:p>
                      <a:pPr defTabSz="144000" latinLnBrk="1"/>
                      <a:r>
                        <a:rPr lang="en-US" altLang="ko-KR" sz="800" dirty="0"/>
                        <a:t>	"</a:t>
                      </a:r>
                      <a:r>
                        <a:rPr lang="en-US" altLang="ko-KR" sz="800" dirty="0" err="1"/>
                        <a:t>sensingAt</a:t>
                      </a:r>
                      <a:r>
                        <a:rPr lang="en-US" altLang="ko-KR" sz="800" dirty="0"/>
                        <a:t>": "2024-03-20 00:00:00",</a:t>
                      </a:r>
                    </a:p>
                    <a:p>
                      <a:pPr defTabSz="144000" latinLnBrk="1"/>
                      <a:r>
                        <a:rPr lang="en-US" altLang="ko-KR" sz="800" b="1" dirty="0"/>
                        <a:t>	"temp": 16.19,       </a:t>
                      </a:r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// </a:t>
                      </a:r>
                      <a:r>
                        <a:rPr lang="ko-KR" altLang="en-US" sz="800" b="1" dirty="0">
                          <a:solidFill>
                            <a:srgbClr val="FF0000"/>
                          </a:solidFill>
                        </a:rPr>
                        <a:t>내부 온도</a:t>
                      </a:r>
                      <a:endParaRPr lang="en-US" altLang="ko-KR" sz="800" b="1" dirty="0">
                        <a:solidFill>
                          <a:srgbClr val="FF0000"/>
                        </a:solidFill>
                      </a:endParaRPr>
                    </a:p>
                    <a:p>
                      <a:pPr defTabSz="144000" latinLnBrk="1"/>
                      <a:r>
                        <a:rPr lang="en-US" altLang="ko-KR" sz="800" b="1" dirty="0"/>
                        <a:t>	"humidity": 42.58,  </a:t>
                      </a:r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// </a:t>
                      </a:r>
                      <a:r>
                        <a:rPr lang="ko-KR" altLang="en-US" sz="800" b="1" dirty="0">
                          <a:solidFill>
                            <a:srgbClr val="FF0000"/>
                          </a:solidFill>
                        </a:rPr>
                        <a:t>내부 습도</a:t>
                      </a:r>
                      <a:endParaRPr lang="en-US" altLang="ko-KR" sz="800" b="1" dirty="0">
                        <a:solidFill>
                          <a:srgbClr val="FF0000"/>
                        </a:solidFill>
                      </a:endParaRPr>
                    </a:p>
                    <a:p>
                      <a:pPr defTabSz="144000" latinLnBrk="1"/>
                      <a:r>
                        <a:rPr lang="en-US" altLang="ko-KR" sz="800" b="1" dirty="0"/>
                        <a:t>	"co2": 484.65        </a:t>
                      </a:r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 // </a:t>
                      </a:r>
                      <a:r>
                        <a:rPr lang="ko-KR" altLang="en-US" sz="800" b="1" dirty="0">
                          <a:solidFill>
                            <a:srgbClr val="FF0000"/>
                          </a:solidFill>
                        </a:rPr>
                        <a:t>내부 </a:t>
                      </a:r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CO2</a:t>
                      </a:r>
                    </a:p>
                    <a:p>
                      <a:pPr defTabSz="144000" latinLnBrk="1"/>
                      <a:r>
                        <a:rPr lang="en-US" altLang="ko-KR" sz="800" dirty="0"/>
                        <a:t>},</a:t>
                      </a:r>
                      <a:endParaRPr lang="ko-KR" altLang="en-US" sz="800" dirty="0"/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defTabSz="144000" latinLnBrk="1"/>
                      <a:endParaRPr lang="ko-KR" altLang="en-US" sz="800" dirty="0"/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defTabSz="144000" latinLnBrk="1"/>
                      <a:endParaRPr lang="ko-KR" altLang="en-US" sz="800" dirty="0"/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0314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동 별 외부 기상환경 정보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환경 제어 상태 정보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900" b="1" i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전력 환경 정보</a:t>
                      </a:r>
                      <a:endParaRPr lang="ko-KR" altLang="en-US" sz="900" b="1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생육 관리 정보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11377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900" b="1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ext</a:t>
                      </a:r>
                      <a:r>
                        <a:rPr kumimoji="0" lang="en-US" altLang="ko-KR" sz="9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-env/{</a:t>
                      </a:r>
                      <a:r>
                        <a:rPr kumimoji="0" lang="en-US" altLang="ko-KR" sz="900" b="1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dongNo</a:t>
                      </a:r>
                      <a:r>
                        <a:rPr kumimoji="0" lang="en-US" altLang="ko-KR" sz="9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  <a:endParaRPr lang="ko-KR" altLang="en-US" sz="9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env-control-status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9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power-env</a:t>
                      </a:r>
                      <a:endParaRPr lang="ko-KR" altLang="en-US" sz="900" b="1" dirty="0"/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growth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661046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1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kumimoji="0" lang="ko-KR" alt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1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맑은 고딕" panose="020B0503020000020004" pitchFamily="50" charset="-127"/>
                          <a:cs typeface="+mn-cs"/>
                        </a:rPr>
                        <a:t>row/min,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맑은 고딕" panose="020B0503020000020004" pitchFamily="50" charset="-127"/>
                          <a:cs typeface="+mn-cs"/>
                        </a:rPr>
                        <a:t>{200 : OK}</a:t>
                      </a:r>
                      <a:endParaRPr kumimoji="0" lang="ko-KR" alt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1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맑은 고딕" panose="020B0503020000020004" pitchFamily="50" charset="-127"/>
                          <a:cs typeface="+mn-cs"/>
                        </a:rPr>
                        <a:t>row/min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맑은 고딕" panose="020B0503020000020004" pitchFamily="50" charset="-127"/>
                          <a:cs typeface="+mn-cs"/>
                        </a:rPr>
                        <a:t>, {200 : OK}</a:t>
                      </a:r>
                      <a:endParaRPr kumimoji="0" lang="ko-KR" alt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1" indent="0" algn="ctr"/>
                      <a:r>
                        <a:rPr lang="en-US" altLang="ko-KR" sz="900" i="0" dirty="0">
                          <a:solidFill>
                            <a:srgbClr val="FF0000"/>
                          </a:solidFill>
                        </a:rPr>
                        <a:t>{500 : Error}</a:t>
                      </a:r>
                      <a:endParaRPr lang="ko-KR" altLang="en-US" sz="900" i="0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1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맑은 고딕" panose="020B0503020000020004" pitchFamily="50" charset="-127"/>
                          <a:cs typeface="+mn-cs"/>
                        </a:rPr>
                        <a:t>row/7d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맑은 고딕" panose="020B0503020000020004" pitchFamily="50" charset="-127"/>
                          <a:cs typeface="+mn-cs"/>
                        </a:rPr>
                        <a:t>누락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맑은 고딕" panose="020B0503020000020004" pitchFamily="50" charset="-127"/>
                          <a:cs typeface="+mn-cs"/>
                        </a:rPr>
                        <a:t> {200 : OK}</a:t>
                      </a:r>
                      <a:endParaRPr kumimoji="0" lang="ko-KR" alt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96252221"/>
                  </a:ext>
                </a:extLst>
              </a:tr>
              <a:tr h="1800000">
                <a:tc>
                  <a:txBody>
                    <a:bodyPr/>
                    <a:lstStyle/>
                    <a:p>
                      <a:pPr defTabSz="144000" latinLnBrk="1"/>
                      <a:endParaRPr lang="ko-KR" altLang="en-US" sz="800" dirty="0"/>
                    </a:p>
                  </a:txBody>
                  <a:tcPr marL="36000" marR="36000" marT="36000" marB="36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defTabSz="144000" latinLnBrk="1"/>
                      <a:r>
                        <a:rPr lang="en-US" altLang="ko-KR" sz="800" dirty="0"/>
                        <a:t>{</a:t>
                      </a:r>
                    </a:p>
                    <a:p>
                      <a:pPr defTabSz="144000" latinLnBrk="1"/>
                      <a:r>
                        <a:rPr lang="en-US" altLang="ko-KR" sz="800" dirty="0"/>
                        <a:t>	"id": 8199312,</a:t>
                      </a:r>
                    </a:p>
                    <a:p>
                      <a:pPr defTabSz="144000" latinLnBrk="1"/>
                      <a:r>
                        <a:rPr lang="en-US" altLang="ko-KR" sz="800" dirty="0"/>
                        <a:t>	"</a:t>
                      </a:r>
                      <a:r>
                        <a:rPr lang="en-US" altLang="ko-KR" sz="800" dirty="0" err="1"/>
                        <a:t>facilityId</a:t>
                      </a:r>
                      <a:r>
                        <a:rPr lang="en-US" altLang="ko-KR" sz="800" dirty="0"/>
                        <a:t>": 15,                // </a:t>
                      </a:r>
                      <a:r>
                        <a:rPr lang="ko-KR" altLang="en-US" sz="800" dirty="0"/>
                        <a:t>온실</a:t>
                      </a:r>
                      <a:r>
                        <a:rPr lang="en-US" altLang="ko-KR" sz="800" dirty="0"/>
                        <a:t>ID</a:t>
                      </a:r>
                    </a:p>
                    <a:p>
                      <a:pPr defTabSz="144000" latinLnBrk="1"/>
                      <a:r>
                        <a:rPr lang="en-US" altLang="ko-KR" sz="800" dirty="0"/>
                        <a:t>	"</a:t>
                      </a:r>
                      <a:r>
                        <a:rPr lang="en-US" altLang="ko-KR" sz="800" dirty="0" err="1"/>
                        <a:t>inFacilityId</a:t>
                      </a:r>
                      <a:r>
                        <a:rPr lang="en-US" altLang="ko-KR" sz="800" dirty="0"/>
                        <a:t>": 34,            // </a:t>
                      </a:r>
                      <a:r>
                        <a:rPr lang="ko-KR" altLang="en-US" sz="800" dirty="0"/>
                        <a:t>동</a:t>
                      </a:r>
                      <a:r>
                        <a:rPr lang="en-US" altLang="ko-KR" sz="800" dirty="0"/>
                        <a:t>ID</a:t>
                      </a:r>
                    </a:p>
                    <a:p>
                      <a:pPr defTabSz="144000" latinLnBrk="1"/>
                      <a:r>
                        <a:rPr lang="en-US" altLang="ko-KR" sz="800" dirty="0"/>
                        <a:t>	"</a:t>
                      </a:r>
                      <a:r>
                        <a:rPr lang="en-US" altLang="ko-KR" sz="800" dirty="0" err="1"/>
                        <a:t>sensingAt</a:t>
                      </a:r>
                      <a:r>
                        <a:rPr lang="en-US" altLang="ko-KR" sz="800" dirty="0"/>
                        <a:t>": "2024-03-20 00:00:27",</a:t>
                      </a:r>
                    </a:p>
                    <a:p>
                      <a:pPr defTabSz="144000" latinLnBrk="1"/>
                      <a:r>
                        <a:rPr lang="en-US" altLang="ko-KR" sz="800" b="1" dirty="0"/>
                        <a:t>	"temp": 3.72,                 </a:t>
                      </a:r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// </a:t>
                      </a:r>
                      <a:r>
                        <a:rPr lang="ko-KR" altLang="en-US" sz="800" b="1" dirty="0">
                          <a:solidFill>
                            <a:srgbClr val="FF0000"/>
                          </a:solidFill>
                        </a:rPr>
                        <a:t>외부 온도</a:t>
                      </a:r>
                      <a:endParaRPr lang="en-US" altLang="ko-KR" sz="800" b="1" dirty="0">
                        <a:solidFill>
                          <a:srgbClr val="FF0000"/>
                        </a:solidFill>
                      </a:endParaRPr>
                    </a:p>
                    <a:p>
                      <a:pPr defTabSz="144000" latinLnBrk="1"/>
                      <a:r>
                        <a:rPr lang="en-US" altLang="ko-KR" sz="800" b="1" dirty="0"/>
                        <a:t>	"humidity": 100.0,          </a:t>
                      </a:r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// </a:t>
                      </a:r>
                      <a:r>
                        <a:rPr lang="ko-KR" altLang="en-US" sz="800" b="1" dirty="0">
                          <a:solidFill>
                            <a:srgbClr val="FF0000"/>
                          </a:solidFill>
                        </a:rPr>
                        <a:t>외부 습도</a:t>
                      </a:r>
                      <a:endParaRPr lang="en-US" altLang="ko-KR" sz="800" b="1" dirty="0">
                        <a:solidFill>
                          <a:srgbClr val="FF0000"/>
                        </a:solidFill>
                      </a:endParaRPr>
                    </a:p>
                    <a:p>
                      <a:pPr defTabSz="144000" latinLnBrk="1"/>
                      <a:r>
                        <a:rPr lang="en-US" altLang="ko-KR" sz="800" dirty="0"/>
                        <a:t>	"</a:t>
                      </a:r>
                      <a:r>
                        <a:rPr lang="en-US" altLang="ko-KR" sz="800" dirty="0" err="1"/>
                        <a:t>windDirection</a:t>
                      </a:r>
                      <a:r>
                        <a:rPr lang="en-US" altLang="ko-KR" sz="800" dirty="0"/>
                        <a:t>": 295.0,  </a:t>
                      </a:r>
                      <a:r>
                        <a:rPr lang="en-US" altLang="ko-KR" sz="800" dirty="0">
                          <a:solidFill>
                            <a:srgbClr val="FF0000"/>
                          </a:solidFill>
                        </a:rPr>
                        <a:t>// </a:t>
                      </a:r>
                      <a:r>
                        <a:rPr lang="ko-KR" altLang="en-US" sz="800" dirty="0">
                          <a:solidFill>
                            <a:srgbClr val="FF0000"/>
                          </a:solidFill>
                        </a:rPr>
                        <a:t>외부 풍향</a:t>
                      </a:r>
                      <a:endParaRPr lang="en-US" altLang="ko-KR" sz="800" dirty="0">
                        <a:solidFill>
                          <a:srgbClr val="FF0000"/>
                        </a:solidFill>
                      </a:endParaRPr>
                    </a:p>
                    <a:p>
                      <a:pPr defTabSz="144000" latinLnBrk="1"/>
                      <a:r>
                        <a:rPr lang="en-US" altLang="ko-KR" sz="800" dirty="0"/>
                        <a:t>	"windspeed": 1.0,          </a:t>
                      </a:r>
                      <a:r>
                        <a:rPr lang="en-US" altLang="ko-KR" sz="800" dirty="0">
                          <a:solidFill>
                            <a:srgbClr val="FF0000"/>
                          </a:solidFill>
                        </a:rPr>
                        <a:t>// </a:t>
                      </a:r>
                      <a:r>
                        <a:rPr lang="ko-KR" altLang="en-US" sz="800" dirty="0">
                          <a:solidFill>
                            <a:srgbClr val="FF0000"/>
                          </a:solidFill>
                        </a:rPr>
                        <a:t>외부 풍속</a:t>
                      </a:r>
                      <a:endParaRPr lang="en-US" altLang="ko-KR" sz="800" dirty="0">
                        <a:solidFill>
                          <a:srgbClr val="FF0000"/>
                        </a:solidFill>
                      </a:endParaRPr>
                    </a:p>
                    <a:p>
                      <a:pPr defTabSz="144000" latinLnBrk="1"/>
                      <a:r>
                        <a:rPr lang="en-US" altLang="ko-KR" sz="800" dirty="0"/>
                        <a:t>	"rain": false,                   </a:t>
                      </a:r>
                      <a:r>
                        <a:rPr lang="en-US" altLang="ko-KR" sz="800" dirty="0">
                          <a:solidFill>
                            <a:srgbClr val="FF0000"/>
                          </a:solidFill>
                        </a:rPr>
                        <a:t>// </a:t>
                      </a:r>
                      <a:r>
                        <a:rPr lang="ko-KR" altLang="en-US" sz="800" dirty="0">
                          <a:solidFill>
                            <a:srgbClr val="FF0000"/>
                          </a:solidFill>
                        </a:rPr>
                        <a:t>외부 강우</a:t>
                      </a:r>
                      <a:endParaRPr lang="en-US" altLang="ko-KR" sz="800" dirty="0">
                        <a:solidFill>
                          <a:srgbClr val="FF0000"/>
                        </a:solidFill>
                      </a:endParaRPr>
                    </a:p>
                    <a:p>
                      <a:pPr defTabSz="144000" latinLnBrk="1"/>
                      <a:r>
                        <a:rPr lang="en-US" altLang="ko-KR" sz="800" dirty="0"/>
                        <a:t>	"</a:t>
                      </a:r>
                      <a:r>
                        <a:rPr lang="en-US" altLang="ko-KR" sz="800" dirty="0" err="1"/>
                        <a:t>solarRadiation</a:t>
                      </a:r>
                      <a:r>
                        <a:rPr lang="en-US" altLang="ko-KR" sz="800" dirty="0"/>
                        <a:t>": 0.0,     </a:t>
                      </a:r>
                      <a:r>
                        <a:rPr lang="en-US" altLang="ko-KR" sz="800" dirty="0">
                          <a:solidFill>
                            <a:srgbClr val="FF0000"/>
                          </a:solidFill>
                        </a:rPr>
                        <a:t>// </a:t>
                      </a:r>
                      <a:r>
                        <a:rPr lang="ko-KR" altLang="en-US" sz="800" dirty="0">
                          <a:solidFill>
                            <a:srgbClr val="FF0000"/>
                          </a:solidFill>
                        </a:rPr>
                        <a:t>외부 일사량</a:t>
                      </a:r>
                      <a:endParaRPr lang="en-US" altLang="ko-KR" sz="800" dirty="0">
                        <a:solidFill>
                          <a:srgbClr val="FF0000"/>
                        </a:solidFill>
                      </a:endParaRPr>
                    </a:p>
                    <a:p>
                      <a:pPr defTabSz="144000" latinLnBrk="1"/>
                      <a:r>
                        <a:rPr lang="en-US" altLang="ko-KR" sz="800" dirty="0"/>
                        <a:t>	"</a:t>
                      </a:r>
                      <a:r>
                        <a:rPr lang="en-US" altLang="ko-KR" sz="800" dirty="0" err="1"/>
                        <a:t>cumulativeSolarRadiation</a:t>
                      </a:r>
                      <a:r>
                        <a:rPr lang="en-US" altLang="ko-KR" sz="800" dirty="0"/>
                        <a:t>": 696.0  // </a:t>
                      </a:r>
                      <a:r>
                        <a:rPr lang="ko-KR" altLang="en-US" sz="800" dirty="0"/>
                        <a:t>외부 누적 일사량</a:t>
                      </a:r>
                      <a:endParaRPr lang="en-US" altLang="ko-KR" sz="800" dirty="0"/>
                    </a:p>
                    <a:p>
                      <a:pPr defTabSz="144000" latinLnBrk="1"/>
                      <a:r>
                        <a:rPr lang="en-US" altLang="ko-KR" sz="800" dirty="0"/>
                        <a:t>},</a:t>
                      </a:r>
                      <a:endParaRPr lang="ko-KR" altLang="en-US" sz="800" dirty="0"/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0" lang="en-US" altLang="ko-KR" sz="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r>
                        <a:rPr kumimoji="0" lang="en-US" altLang="ko-KR" sz="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   "id": 4978255,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   "</a:t>
                      </a:r>
                      <a:r>
                        <a:rPr kumimoji="0" lang="en-US" altLang="ko-KR" sz="800" b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inFacilityId</a:t>
                      </a:r>
                      <a:r>
                        <a:rPr kumimoji="0" lang="en-US" altLang="ko-KR" sz="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": 34,                       </a:t>
                      </a:r>
                      <a:r>
                        <a:rPr lang="en-US" altLang="ko-KR" sz="800" dirty="0"/>
                        <a:t>// </a:t>
                      </a:r>
                      <a:r>
                        <a:rPr lang="ko-KR" altLang="en-US" sz="800" dirty="0"/>
                        <a:t>동</a:t>
                      </a:r>
                      <a:r>
                        <a:rPr lang="en-US" altLang="ko-KR" sz="800" dirty="0"/>
                        <a:t>ID</a:t>
                      </a:r>
                      <a:endParaRPr kumimoji="0" lang="en-US" altLang="ko-KR" sz="8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kumimoji="0" lang="en-US" altLang="ko-KR" sz="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   "</a:t>
                      </a:r>
                      <a:r>
                        <a:rPr kumimoji="0" lang="en-US" altLang="ko-KR" sz="800" b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sensingAt</a:t>
                      </a:r>
                      <a:r>
                        <a:rPr kumimoji="0" lang="en-US" altLang="ko-KR" sz="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": "2024-03-20 00:00:27",</a:t>
                      </a:r>
                    </a:p>
                    <a:p>
                      <a:r>
                        <a:rPr kumimoji="0" lang="en-US" altLang="ko-KR" sz="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   "cyclePump1": false,                 // </a:t>
                      </a:r>
                      <a:r>
                        <a:rPr kumimoji="0" lang="ko-KR" altLang="en-US" sz="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순환펌프</a:t>
                      </a:r>
                      <a:r>
                        <a:rPr kumimoji="0" lang="en-US" altLang="ko-KR" sz="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 </a:t>
                      </a:r>
                      <a:r>
                        <a:rPr kumimoji="0" lang="ko-KR" altLang="en-US" sz="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동작</a:t>
                      </a:r>
                      <a:endParaRPr kumimoji="0" lang="en-US" altLang="ko-KR" sz="8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kumimoji="0" lang="en-US" altLang="ko-KR" sz="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   "cyclePump2": false,                 // </a:t>
                      </a:r>
                      <a:r>
                        <a:rPr kumimoji="0" lang="ko-KR" altLang="en-US" sz="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순환펌프</a:t>
                      </a:r>
                      <a:r>
                        <a:rPr kumimoji="0" lang="en-US" altLang="ko-KR" sz="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 </a:t>
                      </a:r>
                      <a:r>
                        <a:rPr kumimoji="0" lang="ko-KR" altLang="en-US" sz="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동작</a:t>
                      </a:r>
                      <a:endParaRPr kumimoji="0" lang="en-US" altLang="ko-KR" sz="8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kumimoji="0" lang="en-US" altLang="ko-KR" sz="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   "</a:t>
                      </a:r>
                      <a:r>
                        <a:rPr kumimoji="0" lang="en-US" altLang="ko-KR" sz="800" b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airConditioner</a:t>
                      </a:r>
                      <a:r>
                        <a:rPr kumimoji="0" lang="en-US" altLang="ko-KR" sz="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": false,              // </a:t>
                      </a:r>
                      <a:r>
                        <a:rPr kumimoji="0" lang="ko-KR" altLang="en-US" sz="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냉난방기</a:t>
                      </a:r>
                      <a:r>
                        <a:rPr kumimoji="0" lang="en-US" altLang="ko-KR" sz="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동작</a:t>
                      </a:r>
                      <a:endParaRPr kumimoji="0" lang="en-US" altLang="ko-KR" sz="8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kumimoji="0" lang="en-US" altLang="ko-KR" sz="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   "</a:t>
                      </a:r>
                      <a:r>
                        <a:rPr kumimoji="0" lang="en-US" altLang="ko-KR" sz="800" b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flowFan</a:t>
                      </a:r>
                      <a:r>
                        <a:rPr kumimoji="0" lang="en-US" altLang="ko-KR" sz="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": false,                        // </a:t>
                      </a:r>
                      <a:r>
                        <a:rPr kumimoji="0" lang="ko-KR" altLang="en-US" sz="800" b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유동팬</a:t>
                      </a:r>
                      <a:r>
                        <a:rPr kumimoji="0" lang="ko-KR" altLang="en-US" sz="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동작</a:t>
                      </a:r>
                      <a:endParaRPr kumimoji="0" lang="en-US" altLang="ko-KR" sz="8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kumimoji="0" lang="en-US" altLang="ko-KR" sz="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   "</a:t>
                      </a:r>
                      <a:r>
                        <a:rPr kumimoji="0" lang="en-US" altLang="ko-KR" sz="800" b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exhaustFan</a:t>
                      </a:r>
                      <a:r>
                        <a:rPr kumimoji="0" lang="en-US" altLang="ko-KR" sz="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": false,                  // </a:t>
                      </a:r>
                      <a:r>
                        <a:rPr kumimoji="0" lang="ko-KR" altLang="en-US" sz="800" b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배기팬</a:t>
                      </a:r>
                      <a:r>
                        <a:rPr kumimoji="0" lang="ko-KR" altLang="en-US" sz="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동작</a:t>
                      </a:r>
                      <a:endParaRPr kumimoji="0" lang="en-US" altLang="ko-KR" sz="8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kumimoji="0" lang="en-US" altLang="ko-KR" sz="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   "spray": false,                            // </a:t>
                      </a:r>
                      <a:r>
                        <a:rPr kumimoji="0" lang="ko-KR" altLang="en-US" sz="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분무기 동작</a:t>
                      </a:r>
                      <a:endParaRPr kumimoji="0" lang="en-US" altLang="ko-KR" sz="8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kumimoji="0" lang="en-US" altLang="ko-KR" sz="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   "</a:t>
                      </a:r>
                      <a:r>
                        <a:rPr kumimoji="0" lang="en-US" altLang="ko-KR" sz="800" b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fumigationEquipment</a:t>
                      </a:r>
                      <a:r>
                        <a:rPr kumimoji="0" lang="en-US" altLang="ko-KR" sz="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": false,   // </a:t>
                      </a:r>
                      <a:r>
                        <a:rPr kumimoji="0" lang="ko-KR" altLang="en-US" sz="800" b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훈증기</a:t>
                      </a:r>
                      <a:r>
                        <a:rPr kumimoji="0" lang="ko-KR" altLang="en-US" sz="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동작</a:t>
                      </a:r>
                      <a:endParaRPr kumimoji="0" lang="en-US" altLang="ko-KR" sz="8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kumimoji="0" lang="en-US" altLang="ko-KR" sz="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   "</a:t>
                      </a:r>
                      <a:r>
                        <a:rPr kumimoji="0" lang="en-US" altLang="ko-KR" sz="800" b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auxLight</a:t>
                      </a:r>
                      <a:r>
                        <a:rPr kumimoji="0" lang="en-US" altLang="ko-KR" sz="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": false,                       // </a:t>
                      </a:r>
                      <a:r>
                        <a:rPr kumimoji="0" lang="ko-KR" altLang="en-US" sz="800" b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보광등</a:t>
                      </a:r>
                      <a:r>
                        <a:rPr kumimoji="0" lang="ko-KR" altLang="en-US" sz="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동작</a:t>
                      </a:r>
                      <a:endParaRPr kumimoji="0" lang="en-US" altLang="ko-KR" sz="8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kumimoji="0" lang="en-US" altLang="ko-KR" sz="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   "sprinkler": false,                       // </a:t>
                      </a:r>
                      <a:r>
                        <a:rPr kumimoji="0" lang="ko-KR" altLang="en-US" sz="800" b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스프링쿨러</a:t>
                      </a:r>
                      <a:r>
                        <a:rPr kumimoji="0" lang="ko-KR" altLang="en-US" sz="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동작</a:t>
                      </a:r>
                      <a:endParaRPr kumimoji="0" lang="en-US" altLang="ko-KR" sz="8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kumimoji="0" lang="en-US" altLang="ko-KR" sz="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   "</a:t>
                      </a:r>
                      <a:r>
                        <a:rPr kumimoji="0" lang="en-US" altLang="ko-KR" sz="800" b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subAirConditioner</a:t>
                      </a:r>
                      <a:r>
                        <a:rPr kumimoji="0" lang="en-US" altLang="ko-KR" sz="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": false,        // </a:t>
                      </a:r>
                      <a:r>
                        <a:rPr kumimoji="0" lang="ko-KR" altLang="en-US" sz="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보조 냉난방기 동작</a:t>
                      </a:r>
                      <a:endParaRPr kumimoji="0" lang="en-US" altLang="ko-KR" sz="8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kumimoji="0" lang="en-US" altLang="ko-KR" sz="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   "co2": false,                               // CO2 </a:t>
                      </a:r>
                      <a:r>
                        <a:rPr kumimoji="0" lang="ko-KR" altLang="en-US" sz="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동작</a:t>
                      </a:r>
                      <a:endParaRPr kumimoji="0" lang="en-US" altLang="ko-KR" sz="8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kumimoji="0" lang="en-US" altLang="ko-KR" sz="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   "</a:t>
                      </a:r>
                      <a:r>
                        <a:rPr kumimoji="0" lang="en-US" altLang="ko-KR" sz="800" b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leftRoof</a:t>
                      </a:r>
                      <a:r>
                        <a:rPr kumimoji="0" lang="en-US" altLang="ko-KR" sz="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": true,                          // </a:t>
                      </a:r>
                      <a:r>
                        <a:rPr kumimoji="0" lang="ko-KR" altLang="en-US" sz="800" b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좌천장</a:t>
                      </a:r>
                      <a:r>
                        <a:rPr kumimoji="0" lang="ko-KR" altLang="en-US" sz="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동작</a:t>
                      </a:r>
                      <a:endParaRPr kumimoji="0" lang="en-US" altLang="ko-KR" sz="8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kumimoji="0" lang="en-US" altLang="ko-KR" sz="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   "</a:t>
                      </a:r>
                      <a:r>
                        <a:rPr kumimoji="0" lang="en-US" altLang="ko-KR" sz="800" b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rightRoof</a:t>
                      </a:r>
                      <a:r>
                        <a:rPr kumimoji="0" lang="en-US" altLang="ko-KR" sz="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": true,                        // </a:t>
                      </a:r>
                      <a:r>
                        <a:rPr kumimoji="0" lang="ko-KR" altLang="en-US" sz="800" b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우천장</a:t>
                      </a:r>
                      <a:r>
                        <a:rPr kumimoji="0" lang="ko-KR" altLang="en-US" sz="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동작</a:t>
                      </a:r>
                      <a:endParaRPr kumimoji="0" lang="en-US" altLang="ko-KR" sz="8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kumimoji="0" lang="en-US" altLang="ko-KR" sz="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   "curtain1": true,                          // </a:t>
                      </a:r>
                      <a:r>
                        <a:rPr kumimoji="0" lang="ko-KR" altLang="en-US" sz="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커튼</a:t>
                      </a:r>
                      <a:r>
                        <a:rPr kumimoji="0" lang="en-US" altLang="ko-KR" sz="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 </a:t>
                      </a:r>
                      <a:r>
                        <a:rPr kumimoji="0" lang="ko-KR" altLang="en-US" sz="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동작</a:t>
                      </a:r>
                      <a:endParaRPr kumimoji="0" lang="en-US" altLang="ko-KR" sz="8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kumimoji="0" lang="en-US" altLang="ko-KR" sz="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   "curtain2": true,                          // </a:t>
                      </a:r>
                      <a:r>
                        <a:rPr kumimoji="0" lang="ko-KR" altLang="en-US" sz="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커튼</a:t>
                      </a:r>
                      <a:r>
                        <a:rPr kumimoji="0" lang="en-US" altLang="ko-KR" sz="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 </a:t>
                      </a:r>
                      <a:r>
                        <a:rPr kumimoji="0" lang="ko-KR" altLang="en-US" sz="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동작</a:t>
                      </a:r>
                      <a:endParaRPr kumimoji="0" lang="en-US" altLang="ko-KR" sz="8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kumimoji="0" lang="en-US" altLang="ko-KR" sz="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   "curtain3": true                           // </a:t>
                      </a:r>
                      <a:r>
                        <a:rPr kumimoji="0" lang="ko-KR" altLang="en-US" sz="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커튼</a:t>
                      </a:r>
                      <a:r>
                        <a:rPr kumimoji="0" lang="en-US" altLang="ko-KR" sz="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 </a:t>
                      </a:r>
                      <a:r>
                        <a:rPr kumimoji="0" lang="ko-KR" altLang="en-US" sz="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동작</a:t>
                      </a:r>
                      <a:endParaRPr kumimoji="0" lang="en-US" altLang="ko-KR" sz="8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kumimoji="0" lang="en-US" altLang="ko-KR" sz="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},</a:t>
                      </a: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defTabSz="144000" latinLnBrk="1"/>
                      <a:endParaRPr lang="ko-KR" altLang="en-US" sz="800" dirty="0"/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defTabSz="144000" latinLnBrk="1"/>
                      <a:r>
                        <a:rPr lang="en-US" altLang="ko-KR" sz="800" dirty="0"/>
                        <a:t>{</a:t>
                      </a:r>
                    </a:p>
                    <a:p>
                      <a:pPr defTabSz="144000" latinLnBrk="1"/>
                      <a:r>
                        <a:rPr lang="en-US" altLang="ko-KR" sz="800" dirty="0"/>
                        <a:t>	"id": 1378,</a:t>
                      </a:r>
                    </a:p>
                    <a:p>
                      <a:pPr defTabSz="144000" latinLnBrk="1"/>
                      <a:r>
                        <a:rPr lang="en-US" altLang="ko-KR" sz="800" dirty="0"/>
                        <a:t>	"</a:t>
                      </a:r>
                      <a:r>
                        <a:rPr lang="en-US" altLang="ko-KR" sz="800" dirty="0" err="1"/>
                        <a:t>facilityId</a:t>
                      </a:r>
                      <a:r>
                        <a:rPr lang="en-US" altLang="ko-KR" sz="800" dirty="0"/>
                        <a:t>": 15,                // </a:t>
                      </a:r>
                      <a:r>
                        <a:rPr lang="ko-KR" altLang="en-US" sz="800" dirty="0"/>
                        <a:t>온실</a:t>
                      </a:r>
                      <a:r>
                        <a:rPr lang="en-US" altLang="ko-KR" sz="800" dirty="0"/>
                        <a:t>ID</a:t>
                      </a:r>
                    </a:p>
                    <a:p>
                      <a:pPr defTabSz="144000" latinLnBrk="1"/>
                      <a:r>
                        <a:rPr lang="en-US" altLang="ko-KR" sz="800" dirty="0"/>
                        <a:t>	"</a:t>
                      </a:r>
                      <a:r>
                        <a:rPr lang="en-US" altLang="ko-KR" sz="800" dirty="0" err="1"/>
                        <a:t>inFacilityId</a:t>
                      </a:r>
                      <a:r>
                        <a:rPr lang="en-US" altLang="ko-KR" sz="800" dirty="0"/>
                        <a:t>": 34,            // </a:t>
                      </a:r>
                      <a:r>
                        <a:rPr lang="ko-KR" altLang="en-US" sz="800" dirty="0"/>
                        <a:t>동</a:t>
                      </a:r>
                      <a:r>
                        <a:rPr lang="en-US" altLang="ko-KR" sz="800" dirty="0"/>
                        <a:t>ID</a:t>
                      </a:r>
                    </a:p>
                    <a:p>
                      <a:pPr defTabSz="144000" latinLnBrk="1"/>
                      <a:r>
                        <a:rPr lang="en-US" altLang="ko-KR" sz="800" dirty="0"/>
                        <a:t>	"</a:t>
                      </a:r>
                      <a:r>
                        <a:rPr lang="en-US" altLang="ko-KR" sz="800" dirty="0" err="1"/>
                        <a:t>createdAt</a:t>
                      </a:r>
                      <a:r>
                        <a:rPr lang="en-US" altLang="ko-KR" sz="800" dirty="0"/>
                        <a:t>": "2023-06-19 15:06:11", //API</a:t>
                      </a:r>
                      <a:r>
                        <a:rPr lang="ko-KR" altLang="en-US" sz="800" dirty="0"/>
                        <a:t>생성</a:t>
                      </a:r>
                      <a:r>
                        <a:rPr lang="en-US" altLang="ko-KR" sz="800" dirty="0"/>
                        <a:t>	"</a:t>
                      </a:r>
                      <a:r>
                        <a:rPr lang="en-US" altLang="ko-KR" sz="800" dirty="0" err="1"/>
                        <a:t>growthAt</a:t>
                      </a:r>
                      <a:r>
                        <a:rPr lang="en-US" altLang="ko-KR" sz="800" dirty="0"/>
                        <a:t>": "2022-12-28 00:00:00",  // </a:t>
                      </a:r>
                      <a:r>
                        <a:rPr lang="ko-KR" altLang="en-US" sz="800" dirty="0"/>
                        <a:t>측정일</a:t>
                      </a:r>
                      <a:endParaRPr lang="en-US" altLang="ko-KR" sz="800" dirty="0"/>
                    </a:p>
                    <a:p>
                      <a:pPr defTabSz="144000" latinLnBrk="1"/>
                      <a:r>
                        <a:rPr lang="en-US" altLang="ko-KR" sz="800" dirty="0"/>
                        <a:t>	"</a:t>
                      </a:r>
                      <a:r>
                        <a:rPr lang="en-US" altLang="ko-KR" sz="800" dirty="0" err="1"/>
                        <a:t>sampleNumber</a:t>
                      </a:r>
                      <a:r>
                        <a:rPr lang="en-US" altLang="ko-KR" sz="800" dirty="0"/>
                        <a:t>": 2,      // </a:t>
                      </a:r>
                      <a:r>
                        <a:rPr lang="ko-KR" altLang="en-US" sz="800" dirty="0"/>
                        <a:t>샘플번호</a:t>
                      </a:r>
                      <a:endParaRPr lang="en-US" altLang="ko-KR" sz="800" dirty="0"/>
                    </a:p>
                    <a:p>
                      <a:pPr defTabSz="144000" latinLnBrk="1"/>
                      <a:r>
                        <a:rPr lang="en-US" altLang="ko-KR" sz="800" dirty="0"/>
                        <a:t>	</a:t>
                      </a:r>
                      <a:r>
                        <a:rPr lang="en-US" altLang="ko-KR" sz="800" dirty="0">
                          <a:solidFill>
                            <a:srgbClr val="FF0000"/>
                          </a:solidFill>
                        </a:rPr>
                        <a:t>"</a:t>
                      </a:r>
                      <a:r>
                        <a:rPr lang="en-US" altLang="ko-KR" sz="800" dirty="0" err="1">
                          <a:solidFill>
                            <a:srgbClr val="FF0000"/>
                          </a:solidFill>
                        </a:rPr>
                        <a:t>plantLength</a:t>
                      </a:r>
                      <a:r>
                        <a:rPr lang="en-US" altLang="ko-KR" sz="800" dirty="0">
                          <a:solidFill>
                            <a:srgbClr val="FF0000"/>
                          </a:solidFill>
                        </a:rPr>
                        <a:t>": 112.0,    // </a:t>
                      </a:r>
                      <a:r>
                        <a:rPr lang="ko-KR" altLang="en-US" sz="800" dirty="0">
                          <a:solidFill>
                            <a:srgbClr val="FF0000"/>
                          </a:solidFill>
                        </a:rPr>
                        <a:t>초장</a:t>
                      </a:r>
                      <a:r>
                        <a:rPr lang="en-US" altLang="ko-KR" sz="800" dirty="0">
                          <a:solidFill>
                            <a:srgbClr val="FF0000"/>
                          </a:solidFill>
                        </a:rPr>
                        <a:t>(cm)</a:t>
                      </a:r>
                    </a:p>
                    <a:p>
                      <a:pPr defTabSz="144000" latinLnBrk="1"/>
                      <a:r>
                        <a:rPr lang="en-US" altLang="ko-KR" sz="800" dirty="0"/>
                        <a:t>	"</a:t>
                      </a:r>
                      <a:r>
                        <a:rPr lang="en-US" altLang="ko-KR" sz="800" dirty="0" err="1"/>
                        <a:t>leafLength</a:t>
                      </a:r>
                      <a:r>
                        <a:rPr lang="en-US" altLang="ko-KR" sz="800" dirty="0"/>
                        <a:t>": 36.0,        // </a:t>
                      </a:r>
                      <a:r>
                        <a:rPr lang="ko-KR" altLang="en-US" sz="800" dirty="0" err="1"/>
                        <a:t>엽장</a:t>
                      </a:r>
                      <a:r>
                        <a:rPr lang="en-US" altLang="ko-KR" sz="800" dirty="0"/>
                        <a:t>(cm)</a:t>
                      </a:r>
                    </a:p>
                    <a:p>
                      <a:pPr defTabSz="144000" latinLnBrk="1"/>
                      <a:r>
                        <a:rPr lang="en-US" altLang="ko-KR" sz="800" dirty="0"/>
                        <a:t>	"</a:t>
                      </a:r>
                      <a:r>
                        <a:rPr lang="en-US" altLang="ko-KR" sz="800" dirty="0" err="1"/>
                        <a:t>leafWidth</a:t>
                      </a:r>
                      <a:r>
                        <a:rPr lang="en-US" altLang="ko-KR" sz="800" dirty="0"/>
                        <a:t>": 37.0,          // </a:t>
                      </a:r>
                      <a:r>
                        <a:rPr lang="ko-KR" altLang="en-US" sz="800" dirty="0" err="1"/>
                        <a:t>엽폭</a:t>
                      </a:r>
                      <a:r>
                        <a:rPr lang="en-US" altLang="ko-KR" sz="800" dirty="0"/>
                        <a:t>(cm)</a:t>
                      </a:r>
                    </a:p>
                    <a:p>
                      <a:pPr defTabSz="144000" latinLnBrk="1"/>
                      <a:r>
                        <a:rPr lang="en-US" altLang="ko-KR" sz="800" dirty="0"/>
                        <a:t>	"</a:t>
                      </a:r>
                      <a:r>
                        <a:rPr lang="en-US" altLang="ko-KR" sz="800" dirty="0" err="1"/>
                        <a:t>stemDiameter</a:t>
                      </a:r>
                      <a:r>
                        <a:rPr lang="en-US" altLang="ko-KR" sz="800" dirty="0"/>
                        <a:t>": 10.36, // </a:t>
                      </a:r>
                      <a:r>
                        <a:rPr lang="ko-KR" altLang="en-US" sz="800" dirty="0" err="1"/>
                        <a:t>경경</a:t>
                      </a:r>
                      <a:r>
                        <a:rPr lang="en-US" altLang="ko-KR" sz="800" dirty="0"/>
                        <a:t>(cm)</a:t>
                      </a:r>
                    </a:p>
                    <a:p>
                      <a:pPr defTabSz="144000" latinLnBrk="1"/>
                      <a:r>
                        <a:rPr lang="en-US" altLang="ko-KR" sz="800" dirty="0"/>
                        <a:t>	"</a:t>
                      </a:r>
                      <a:r>
                        <a:rPr lang="en-US" altLang="ko-KR" sz="800" dirty="0" err="1"/>
                        <a:t>flowerCluster</a:t>
                      </a:r>
                      <a:r>
                        <a:rPr lang="en-US" altLang="ko-KR" sz="800" dirty="0"/>
                        <a:t>": 3,          // </a:t>
                      </a:r>
                      <a:r>
                        <a:rPr lang="ko-KR" altLang="en-US" sz="800" dirty="0"/>
                        <a:t>화방</a:t>
                      </a:r>
                      <a:r>
                        <a:rPr lang="en-US" altLang="ko-KR" sz="800" dirty="0"/>
                        <a:t>(</a:t>
                      </a:r>
                      <a:r>
                        <a:rPr lang="ko-KR" altLang="en-US" sz="800" dirty="0"/>
                        <a:t>번째</a:t>
                      </a:r>
                      <a:r>
                        <a:rPr lang="en-US" altLang="ko-KR" sz="800" dirty="0"/>
                        <a:t>)</a:t>
                      </a:r>
                    </a:p>
                    <a:p>
                      <a:pPr defTabSz="144000" latinLnBrk="1"/>
                      <a:r>
                        <a:rPr lang="en-US" altLang="ko-KR" sz="800" dirty="0"/>
                        <a:t>	"</a:t>
                      </a:r>
                      <a:r>
                        <a:rPr lang="en-US" altLang="ko-KR" sz="800" dirty="0" err="1"/>
                        <a:t>distanceGrowingFlower</a:t>
                      </a:r>
                      <a:r>
                        <a:rPr lang="en-US" altLang="ko-KR" sz="800" dirty="0"/>
                        <a:t>": 12.6 // </a:t>
                      </a:r>
                      <a:r>
                        <a:rPr lang="ko-KR" altLang="en-US" sz="800" dirty="0" err="1"/>
                        <a:t>생장점</a:t>
                      </a:r>
                      <a:r>
                        <a:rPr lang="en-US" altLang="ko-KR" sz="800" dirty="0"/>
                        <a:t>~</a:t>
                      </a:r>
                      <a:r>
                        <a:rPr lang="ko-KR" altLang="en-US" sz="800" dirty="0"/>
                        <a:t>화방</a:t>
                      </a:r>
                      <a:endParaRPr lang="en-US" altLang="ko-KR" sz="800" dirty="0"/>
                    </a:p>
                    <a:p>
                      <a:pPr defTabSz="144000" latinLnBrk="1"/>
                      <a:r>
                        <a:rPr lang="en-US" altLang="ko-KR" sz="800" dirty="0"/>
                        <a:t>},</a:t>
                      </a:r>
                    </a:p>
                    <a:p>
                      <a:pPr defTabSz="144000" latinLnBrk="1"/>
                      <a:endParaRPr lang="en-US" altLang="ko-KR" sz="800" dirty="0"/>
                    </a:p>
                    <a:p>
                      <a:pPr defTabSz="144000" latinLnBrk="1"/>
                      <a:r>
                        <a:rPr lang="en-US" altLang="ko-KR" sz="800" dirty="0"/>
                        <a:t>// </a:t>
                      </a:r>
                      <a:r>
                        <a:rPr lang="en-US" altLang="ko-KR" sz="800" dirty="0" err="1"/>
                        <a:t>facilityId</a:t>
                      </a:r>
                      <a:r>
                        <a:rPr lang="en-US" altLang="ko-KR" sz="800" dirty="0"/>
                        <a:t> + </a:t>
                      </a:r>
                      <a:r>
                        <a:rPr lang="en-US" altLang="ko-KR" sz="800" dirty="0" err="1"/>
                        <a:t>inFacilityId</a:t>
                      </a:r>
                      <a:r>
                        <a:rPr lang="en-US" altLang="ko-KR" sz="800" dirty="0"/>
                        <a:t> + </a:t>
                      </a:r>
                      <a:r>
                        <a:rPr lang="en-US" altLang="ko-KR" sz="800" dirty="0" err="1"/>
                        <a:t>sampleNumber</a:t>
                      </a:r>
                      <a:r>
                        <a:rPr lang="en-US" altLang="ko-KR" sz="800" dirty="0"/>
                        <a:t> </a:t>
                      </a:r>
                    </a:p>
                    <a:p>
                      <a:pPr defTabSz="144000" latinLnBrk="1"/>
                      <a:r>
                        <a:rPr lang="en-US" altLang="ko-KR" sz="800" dirty="0"/>
                        <a:t>  = </a:t>
                      </a:r>
                      <a:r>
                        <a:rPr lang="en-US" altLang="ko-KR" sz="800" dirty="0" err="1"/>
                        <a:t>uniqueID</a:t>
                      </a:r>
                      <a:endParaRPr lang="en-US" altLang="ko-KR" sz="800" dirty="0"/>
                    </a:p>
                    <a:p>
                      <a:pPr defTabSz="144000" latinLnBrk="1"/>
                      <a:endParaRPr lang="en-US" altLang="ko-KR" sz="800" dirty="0"/>
                    </a:p>
                    <a:p>
                      <a:pPr defTabSz="144000" latinLnBrk="1"/>
                      <a:r>
                        <a:rPr lang="en-US" altLang="ko-KR" sz="800" dirty="0"/>
                        <a:t>// {</a:t>
                      </a:r>
                      <a:r>
                        <a:rPr lang="ko-KR" altLang="en-US" sz="800" dirty="0"/>
                        <a:t>온실</a:t>
                      </a:r>
                      <a:r>
                        <a:rPr lang="en-US" altLang="ko-KR" sz="800" dirty="0"/>
                        <a:t>ID:15, </a:t>
                      </a:r>
                      <a:r>
                        <a:rPr lang="ko-KR" altLang="en-US" sz="800" dirty="0"/>
                        <a:t>동</a:t>
                      </a:r>
                      <a:r>
                        <a:rPr lang="en-US" altLang="ko-KR" sz="800" dirty="0"/>
                        <a:t>ID:34}; 792records/24</a:t>
                      </a:r>
                      <a:r>
                        <a:rPr lang="ko-KR" altLang="en-US" sz="800" dirty="0"/>
                        <a:t>샘플 </a:t>
                      </a:r>
                      <a:r>
                        <a:rPr lang="en-US" altLang="ko-KR" sz="800" dirty="0"/>
                        <a:t>= 33</a:t>
                      </a:r>
                    </a:p>
                    <a:p>
                      <a:pPr marL="0" marR="0" lvl="0" indent="0" algn="l" defTabSz="1440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/>
                        <a:t>// {</a:t>
                      </a:r>
                      <a:r>
                        <a:rPr lang="ko-KR" altLang="en-US" sz="800" dirty="0"/>
                        <a:t>온실</a:t>
                      </a:r>
                      <a:r>
                        <a:rPr lang="en-US" altLang="ko-KR" sz="800" dirty="0"/>
                        <a:t>ID:15, </a:t>
                      </a:r>
                      <a:r>
                        <a:rPr lang="ko-KR" altLang="en-US" sz="800" dirty="0"/>
                        <a:t>동</a:t>
                      </a:r>
                      <a:r>
                        <a:rPr lang="en-US" altLang="ko-KR" sz="800" dirty="0"/>
                        <a:t>ID:35}; 784records/24</a:t>
                      </a:r>
                      <a:r>
                        <a:rPr lang="ko-KR" altLang="en-US" sz="800" dirty="0"/>
                        <a:t>샘플 </a:t>
                      </a:r>
                      <a:r>
                        <a:rPr lang="en-US" altLang="ko-KR" sz="800" dirty="0"/>
                        <a:t>= 32.6</a:t>
                      </a: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718419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2818460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BF0DEB87-2FE3-B607-92A3-C97A1829BC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369" y="448001"/>
            <a:ext cx="11319504" cy="531404"/>
          </a:xfrm>
        </p:spPr>
        <p:txBody>
          <a:bodyPr/>
          <a:lstStyle/>
          <a:p>
            <a:r>
              <a:rPr lang="en-US" altLang="ko-KR" dirty="0"/>
              <a:t>6. Input Shape</a:t>
            </a:r>
            <a:endParaRPr lang="ko-KR" altLang="en-US" dirty="0"/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1005062D-2121-DBD1-DE15-66777A2D50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392" y="1052736"/>
            <a:ext cx="9952508" cy="5430594"/>
          </a:xfrm>
        </p:spPr>
        <p:txBody>
          <a:bodyPr>
            <a:noAutofit/>
          </a:bodyPr>
          <a:lstStyle/>
          <a:p>
            <a:r>
              <a:rPr lang="ko-KR" altLang="en-US" sz="1800" b="1" kern="0" spc="-100" dirty="0">
                <a:latin typeface="맑은 고딕" panose="020B0503020000020004" pitchFamily="50" charset="-127"/>
              </a:rPr>
              <a:t>문제 </a:t>
            </a:r>
            <a:r>
              <a:rPr lang="en-US" altLang="ko-KR" sz="1800" b="1" kern="0" spc="-100" dirty="0">
                <a:latin typeface="맑은 고딕" panose="020B0503020000020004" pitchFamily="50" charset="-127"/>
              </a:rPr>
              <a:t>1 : </a:t>
            </a:r>
            <a:r>
              <a:rPr lang="ko-KR" altLang="en-US" sz="1800" b="1" kern="0" spc="-100" dirty="0">
                <a:solidFill>
                  <a:schemeClr val="tx1"/>
                </a:solidFill>
                <a:latin typeface="맑은 고딕" panose="020B0503020000020004" pitchFamily="50" charset="-127"/>
              </a:rPr>
              <a:t>샘플이 여러 개 인데</a:t>
            </a:r>
            <a:r>
              <a:rPr lang="en-US" altLang="ko-KR" sz="1800" b="1" kern="0" spc="-100" dirty="0">
                <a:solidFill>
                  <a:schemeClr val="tx1"/>
                </a:solidFill>
                <a:latin typeface="맑은 고딕" panose="020B0503020000020004" pitchFamily="50" charset="-127"/>
              </a:rPr>
              <a:t>, </a:t>
            </a:r>
            <a:r>
              <a:rPr lang="ko-KR" altLang="en-US" sz="1800" b="1" kern="0" spc="-100" dirty="0">
                <a:solidFill>
                  <a:schemeClr val="tx1"/>
                </a:solidFill>
                <a:latin typeface="맑은 고딕" panose="020B0503020000020004" pitchFamily="50" charset="-127"/>
              </a:rPr>
              <a:t>붙여서 슬라이딩 윈도우로 모델에 넣는 것은 의미적으로 이상함</a:t>
            </a:r>
            <a:endParaRPr lang="en-US" altLang="ko-KR" sz="1600" b="1" kern="0" spc="-100" dirty="0"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242" name="Picture 2" descr="영상">
            <a:extLst>
              <a:ext uri="{FF2B5EF4-FFF2-40B4-BE49-F238E27FC236}">
                <a16:creationId xmlns:a16="http://schemas.microsoft.com/office/drawing/2014/main" id="{D1F01920-00CA-5654-4F9F-00930E955C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1761" y="1683832"/>
            <a:ext cx="9620248" cy="4419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영상">
            <a:extLst>
              <a:ext uri="{FF2B5EF4-FFF2-40B4-BE49-F238E27FC236}">
                <a16:creationId xmlns:a16="http://schemas.microsoft.com/office/drawing/2014/main" id="{6FF25DD2-8CA7-10E7-41D1-095FBA90AF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988" y="1628800"/>
            <a:ext cx="9810024" cy="4848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58FA7783-E137-C395-7390-F40306FDFB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71664" y="7059394"/>
            <a:ext cx="6816080" cy="2276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366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E5E67B-6065-E2C4-6546-4FD41E7BC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 Input Shape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6FB51BC-1413-6257-1ADC-D332686837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2000" b="1" kern="0" spc="-100" dirty="0">
                <a:solidFill>
                  <a:schemeClr val="tx1"/>
                </a:solidFill>
                <a:latin typeface="맑은 고딕" panose="020B0503020000020004" pitchFamily="50" charset="-127"/>
              </a:rPr>
              <a:t>샘플이 </a:t>
            </a:r>
            <a:r>
              <a:rPr lang="ko-KR" altLang="en-US" sz="2000" b="1" kern="0" spc="-100" dirty="0" err="1">
                <a:solidFill>
                  <a:schemeClr val="tx1"/>
                </a:solidFill>
                <a:latin typeface="맑은 고딕" panose="020B0503020000020004" pitchFamily="50" charset="-127"/>
              </a:rPr>
              <a:t>여러개일때</a:t>
            </a:r>
            <a:r>
              <a:rPr lang="en-US" altLang="ko-KR" sz="2000" b="1" kern="0" spc="-100" dirty="0">
                <a:solidFill>
                  <a:schemeClr val="tx1"/>
                </a:solidFill>
                <a:latin typeface="맑은 고딕" panose="020B0503020000020004" pitchFamily="50" charset="-127"/>
              </a:rPr>
              <a:t> </a:t>
            </a:r>
            <a:r>
              <a:rPr lang="ko-KR" altLang="en-US" sz="2000" b="1" kern="0" spc="-100" dirty="0">
                <a:solidFill>
                  <a:schemeClr val="tx1"/>
                </a:solidFill>
                <a:latin typeface="맑은 고딕" panose="020B0503020000020004" pitchFamily="50" charset="-127"/>
              </a:rPr>
              <a:t>차원 구성</a:t>
            </a:r>
            <a:endParaRPr lang="en-US" altLang="ko-KR" sz="2000" b="1" kern="0" spc="-100" dirty="0">
              <a:solidFill>
                <a:schemeClr val="tx1"/>
              </a:solidFill>
              <a:latin typeface="맑은 고딕" panose="020B0503020000020004" pitchFamily="50" charset="-127"/>
            </a:endParaRPr>
          </a:p>
          <a:p>
            <a:pPr lvl="1"/>
            <a:r>
              <a:rPr lang="en-US" altLang="ko-KR" sz="1800" kern="0" spc="-100" dirty="0">
                <a:solidFill>
                  <a:schemeClr val="tx1"/>
                </a:solidFill>
                <a:latin typeface="+mj-ea"/>
                <a:ea typeface="+mj-ea"/>
              </a:rPr>
              <a:t>3</a:t>
            </a:r>
            <a:r>
              <a:rPr lang="ko-KR" altLang="en-US" sz="1800" kern="0" spc="-100" dirty="0">
                <a:solidFill>
                  <a:schemeClr val="tx1"/>
                </a:solidFill>
                <a:latin typeface="+mj-ea"/>
                <a:ea typeface="+mj-ea"/>
              </a:rPr>
              <a:t>차원</a:t>
            </a:r>
            <a:r>
              <a:rPr lang="en-US" altLang="ko-KR" sz="1800" kern="0" spc="-100" dirty="0">
                <a:solidFill>
                  <a:schemeClr val="tx1"/>
                </a:solidFill>
                <a:latin typeface="+mj-ea"/>
                <a:ea typeface="+mj-ea"/>
              </a:rPr>
              <a:t>(0</a:t>
            </a:r>
            <a:r>
              <a:rPr lang="en-US" altLang="ko-KR" sz="1800" dirty="0">
                <a:solidFill>
                  <a:schemeClr val="tx1"/>
                </a:solidFill>
                <a:latin typeface="+mj-ea"/>
                <a:ea typeface="+mj-ea"/>
              </a:rPr>
              <a:t>:</a:t>
            </a:r>
            <a:r>
              <a:rPr lang="ko-KR" altLang="en-US" sz="1800" dirty="0">
                <a:solidFill>
                  <a:schemeClr val="tx1"/>
                </a:solidFill>
                <a:latin typeface="+mj-ea"/>
                <a:ea typeface="+mj-ea"/>
              </a:rPr>
              <a:t> 샘플개수</a:t>
            </a:r>
            <a:r>
              <a:rPr lang="en-US" altLang="ko-KR" sz="1800" dirty="0">
                <a:solidFill>
                  <a:schemeClr val="tx1"/>
                </a:solidFill>
                <a:latin typeface="+mj-ea"/>
                <a:ea typeface="+mj-ea"/>
              </a:rPr>
              <a:t>, 1:</a:t>
            </a:r>
            <a:r>
              <a:rPr lang="ko-KR" altLang="en-US" sz="1800" dirty="0">
                <a:solidFill>
                  <a:schemeClr val="tx1"/>
                </a:solidFill>
                <a:latin typeface="+mj-ea"/>
                <a:ea typeface="+mj-ea"/>
              </a:rPr>
              <a:t>행</a:t>
            </a:r>
            <a:r>
              <a:rPr lang="en-US" altLang="ko-KR" sz="1800" dirty="0">
                <a:solidFill>
                  <a:schemeClr val="tx1"/>
                </a:solidFill>
                <a:latin typeface="+mj-ea"/>
                <a:ea typeface="+mj-ea"/>
              </a:rPr>
              <a:t>, 2:</a:t>
            </a:r>
            <a:r>
              <a:rPr lang="ko-KR" altLang="en-US" sz="1800" dirty="0">
                <a:solidFill>
                  <a:schemeClr val="tx1"/>
                </a:solidFill>
                <a:latin typeface="+mj-ea"/>
                <a:ea typeface="+mj-ea"/>
              </a:rPr>
              <a:t>열</a:t>
            </a:r>
            <a:r>
              <a:rPr lang="en-US" altLang="ko-KR" sz="1800" dirty="0">
                <a:solidFill>
                  <a:schemeClr val="tx1"/>
                </a:solidFill>
              </a:rPr>
              <a:t>)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F39423B-2D2A-1B45-08E6-6B0CAAC604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45EC4A9-FE6A-48EC-B998-4B7AD00BB17C}" type="slidenum">
              <a:rPr lang="ko-KR" altLang="en-US" smtClean="0"/>
              <a:pPr>
                <a:defRPr/>
              </a:pPr>
              <a:t>41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B94CB91-149B-0D7F-7967-D8899B4939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448" y="2022593"/>
            <a:ext cx="3240360" cy="281281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2EA8C30-7260-0345-D3F6-28D8BFAD4429}"/>
              </a:ext>
            </a:extLst>
          </p:cNvPr>
          <p:cNvSpPr txBox="1"/>
          <p:nvPr/>
        </p:nvSpPr>
        <p:spPr>
          <a:xfrm>
            <a:off x="4832935" y="1061255"/>
            <a:ext cx="735906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800" kern="0" spc="-100" dirty="0">
                <a:solidFill>
                  <a:schemeClr val="tx1"/>
                </a:solidFill>
                <a:latin typeface="+mj-ea"/>
                <a:ea typeface="+mj-ea"/>
              </a:rPr>
              <a:t>RNN</a:t>
            </a:r>
            <a:r>
              <a:rPr lang="ko-KR" altLang="en-US" sz="1800" kern="0" spc="-100" dirty="0">
                <a:solidFill>
                  <a:schemeClr val="tx1"/>
                </a:solidFill>
                <a:latin typeface="+mj-ea"/>
                <a:ea typeface="+mj-ea"/>
              </a:rPr>
              <a:t>이나 </a:t>
            </a:r>
            <a:r>
              <a:rPr lang="en-US" altLang="ko-KR" sz="1800" kern="0" spc="-100" dirty="0">
                <a:solidFill>
                  <a:schemeClr val="tx1"/>
                </a:solidFill>
                <a:latin typeface="+mj-ea"/>
                <a:ea typeface="+mj-ea"/>
              </a:rPr>
              <a:t>LSTM</a:t>
            </a:r>
            <a:r>
              <a:rPr lang="ko-KR" altLang="en-US" sz="1800" kern="0" spc="-100" dirty="0">
                <a:solidFill>
                  <a:schemeClr val="tx1"/>
                </a:solidFill>
                <a:latin typeface="+mj-ea"/>
                <a:ea typeface="+mj-ea"/>
              </a:rPr>
              <a:t>은 </a:t>
            </a:r>
            <a:r>
              <a:rPr lang="en-US" altLang="ko-KR" sz="1800" kern="0" spc="-100" dirty="0" err="1">
                <a:solidFill>
                  <a:schemeClr val="tx1"/>
                </a:solidFill>
                <a:latin typeface="+mj-ea"/>
                <a:ea typeface="+mj-ea"/>
              </a:rPr>
              <a:t>sequence_length</a:t>
            </a:r>
            <a:r>
              <a:rPr lang="ko-KR" altLang="en-US" sz="1800" kern="0" spc="-100" dirty="0">
                <a:solidFill>
                  <a:schemeClr val="tx1"/>
                </a:solidFill>
                <a:latin typeface="+mj-ea"/>
                <a:ea typeface="+mj-ea"/>
              </a:rPr>
              <a:t>가 </a:t>
            </a:r>
            <a:r>
              <a:rPr lang="en-US" altLang="ko-KR" sz="1800" kern="0" spc="-100" dirty="0">
                <a:solidFill>
                  <a:schemeClr val="tx1"/>
                </a:solidFill>
                <a:latin typeface="+mj-ea"/>
                <a:ea typeface="+mj-ea"/>
              </a:rPr>
              <a:t>1</a:t>
            </a:r>
            <a:r>
              <a:rPr lang="ko-KR" altLang="en-US" sz="1800" kern="0" spc="-100" dirty="0">
                <a:solidFill>
                  <a:schemeClr val="tx1"/>
                </a:solidFill>
                <a:latin typeface="+mj-ea"/>
                <a:ea typeface="+mj-ea"/>
              </a:rPr>
              <a:t>이라 굳이 나눌 필요</a:t>
            </a:r>
            <a:r>
              <a:rPr lang="en-US" altLang="ko-KR" kern="0" spc="-100" dirty="0">
                <a:latin typeface="+mj-ea"/>
                <a:ea typeface="+mj-ea"/>
              </a:rPr>
              <a:t>x,</a:t>
            </a:r>
            <a:r>
              <a:rPr lang="en-US" altLang="ko-KR" sz="1800" kern="0" spc="-100" dirty="0">
                <a:solidFill>
                  <a:schemeClr val="tx1"/>
                </a:solidFill>
                <a:latin typeface="+mj-ea"/>
                <a:ea typeface="+mj-ea"/>
              </a:rPr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800" kern="0" spc="-100" dirty="0">
                <a:solidFill>
                  <a:schemeClr val="tx1"/>
                </a:solidFill>
                <a:latin typeface="+mj-ea"/>
                <a:ea typeface="+mj-ea"/>
              </a:rPr>
              <a:t>CNN</a:t>
            </a:r>
            <a:r>
              <a:rPr lang="ko-KR" altLang="en-US" sz="1800" kern="0" spc="-100" dirty="0">
                <a:solidFill>
                  <a:schemeClr val="tx1"/>
                </a:solidFill>
                <a:latin typeface="+mj-ea"/>
                <a:ea typeface="+mj-ea"/>
              </a:rPr>
              <a:t>의 경우는 </a:t>
            </a:r>
            <a:r>
              <a:rPr lang="en-US" altLang="ko-KR" sz="1800" kern="0" spc="-100" dirty="0" err="1">
                <a:solidFill>
                  <a:schemeClr val="tx1"/>
                </a:solidFill>
                <a:latin typeface="+mj-ea"/>
                <a:ea typeface="+mj-ea"/>
              </a:rPr>
              <a:t>sequence_length</a:t>
            </a:r>
            <a:r>
              <a:rPr lang="ko-KR" altLang="en-US" sz="1800" kern="0" spc="-100" dirty="0">
                <a:solidFill>
                  <a:schemeClr val="tx1"/>
                </a:solidFill>
                <a:latin typeface="+mj-ea"/>
                <a:ea typeface="+mj-ea"/>
              </a:rPr>
              <a:t>가 </a:t>
            </a:r>
            <a:r>
              <a:rPr lang="en-US" altLang="ko-KR" sz="1800" kern="0" spc="-100" dirty="0">
                <a:solidFill>
                  <a:schemeClr val="tx1"/>
                </a:solidFill>
                <a:latin typeface="+mj-ea"/>
                <a:ea typeface="+mj-ea"/>
              </a:rPr>
              <a:t>n</a:t>
            </a:r>
            <a:r>
              <a:rPr lang="ko-KR" altLang="en-US" sz="1800" kern="0" spc="-100" dirty="0">
                <a:solidFill>
                  <a:schemeClr val="tx1"/>
                </a:solidFill>
                <a:latin typeface="+mj-ea"/>
                <a:ea typeface="+mj-ea"/>
              </a:rPr>
              <a:t>이 될 수 있으므로</a:t>
            </a:r>
            <a:r>
              <a:rPr lang="en-US" altLang="ko-KR" sz="1800" kern="0" spc="-100" dirty="0">
                <a:solidFill>
                  <a:schemeClr val="tx1"/>
                </a:solidFill>
                <a:latin typeface="+mj-ea"/>
                <a:ea typeface="+mj-ea"/>
              </a:rPr>
              <a:t>(2</a:t>
            </a:r>
            <a:r>
              <a:rPr lang="ko-KR" altLang="en-US" sz="1800" kern="0" spc="-100" dirty="0">
                <a:solidFill>
                  <a:schemeClr val="tx1"/>
                </a:solidFill>
                <a:latin typeface="+mj-ea"/>
                <a:ea typeface="+mj-ea"/>
              </a:rPr>
              <a:t>로 가정</a:t>
            </a:r>
            <a:r>
              <a:rPr lang="en-US" altLang="ko-KR" sz="1800" kern="0" spc="-100" dirty="0">
                <a:solidFill>
                  <a:schemeClr val="tx1"/>
                </a:solidFill>
                <a:latin typeface="+mj-ea"/>
                <a:ea typeface="+mj-ea"/>
              </a:rPr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kern="0" spc="-100" dirty="0" err="1">
                <a:latin typeface="+mj-ea"/>
                <a:ea typeface="+mj-ea"/>
              </a:rPr>
              <a:t>tf</a:t>
            </a:r>
            <a:r>
              <a:rPr lang="ko-KR" altLang="en-US" kern="0" spc="-100" dirty="0">
                <a:latin typeface="+mj-ea"/>
                <a:ea typeface="+mj-ea"/>
              </a:rPr>
              <a:t>의 전처리기를 사용해 </a:t>
            </a:r>
            <a:r>
              <a:rPr lang="en-US" altLang="ko-KR" kern="0" spc="-100" dirty="0">
                <a:latin typeface="+mj-ea"/>
                <a:ea typeface="+mj-ea"/>
              </a:rPr>
              <a:t>sliding</a:t>
            </a:r>
            <a:r>
              <a:rPr lang="ko-KR" altLang="en-US" kern="0" spc="-100" dirty="0">
                <a:latin typeface="+mj-ea"/>
                <a:ea typeface="+mj-ea"/>
              </a:rPr>
              <a:t>을 수행</a:t>
            </a:r>
            <a:r>
              <a:rPr lang="ko-KR" altLang="en-US" sz="1800" kern="0" spc="-100" dirty="0">
                <a:solidFill>
                  <a:schemeClr val="tx1"/>
                </a:solidFill>
                <a:latin typeface="+mj-ea"/>
                <a:ea typeface="+mj-ea"/>
              </a:rPr>
              <a:t> </a:t>
            </a:r>
            <a:endParaRPr lang="en-US" altLang="ko-KR" sz="1800" kern="0" spc="-100" dirty="0">
              <a:solidFill>
                <a:schemeClr val="tx1"/>
              </a:solidFill>
              <a:latin typeface="+mj-ea"/>
              <a:ea typeface="+mj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800" kern="0" spc="-100" dirty="0">
                <a:solidFill>
                  <a:schemeClr val="tx1"/>
                </a:solidFill>
                <a:latin typeface="+mj-ea"/>
                <a:ea typeface="+mj-ea"/>
              </a:rPr>
              <a:t>4</a:t>
            </a:r>
            <a:r>
              <a:rPr lang="ko-KR" altLang="en-US" sz="1800" kern="0" spc="-100" dirty="0">
                <a:solidFill>
                  <a:schemeClr val="tx1"/>
                </a:solidFill>
                <a:latin typeface="+mj-ea"/>
                <a:ea typeface="+mj-ea"/>
              </a:rPr>
              <a:t>차원</a:t>
            </a:r>
            <a:r>
              <a:rPr lang="en-US" altLang="ko-KR" sz="1800" kern="0" spc="-100" dirty="0">
                <a:solidFill>
                  <a:schemeClr val="tx1"/>
                </a:solidFill>
                <a:latin typeface="+mj-ea"/>
                <a:ea typeface="+mj-ea"/>
              </a:rPr>
              <a:t>(0</a:t>
            </a:r>
            <a:r>
              <a:rPr lang="en-US" altLang="ko-KR" sz="1800" dirty="0">
                <a:solidFill>
                  <a:schemeClr val="tx1"/>
                </a:solidFill>
                <a:latin typeface="+mj-ea"/>
                <a:ea typeface="+mj-ea"/>
              </a:rPr>
              <a:t>:</a:t>
            </a:r>
            <a:r>
              <a:rPr lang="ko-KR" altLang="en-US" sz="1800" dirty="0">
                <a:solidFill>
                  <a:schemeClr val="tx1"/>
                </a:solidFill>
                <a:latin typeface="+mj-ea"/>
                <a:ea typeface="+mj-ea"/>
              </a:rPr>
              <a:t> 샘플개수</a:t>
            </a:r>
            <a:r>
              <a:rPr lang="en-US" altLang="ko-KR" sz="1800" dirty="0">
                <a:solidFill>
                  <a:schemeClr val="tx1"/>
                </a:solidFill>
                <a:latin typeface="+mj-ea"/>
                <a:ea typeface="+mj-ea"/>
              </a:rPr>
              <a:t>, 1:</a:t>
            </a:r>
            <a:r>
              <a:rPr lang="ko-KR" altLang="en-US" sz="1800" dirty="0">
                <a:solidFill>
                  <a:schemeClr val="tx1"/>
                </a:solidFill>
                <a:latin typeface="+mj-ea"/>
                <a:ea typeface="+mj-ea"/>
              </a:rPr>
              <a:t>윈도우</a:t>
            </a:r>
            <a:r>
              <a:rPr lang="en-US" altLang="ko-KR" sz="1800" dirty="0">
                <a:solidFill>
                  <a:schemeClr val="tx1"/>
                </a:solidFill>
                <a:latin typeface="+mj-ea"/>
                <a:ea typeface="+mj-ea"/>
              </a:rPr>
              <a:t>, 2:</a:t>
            </a:r>
            <a:r>
              <a:rPr lang="ko-KR" altLang="en-US" sz="1800" dirty="0">
                <a:solidFill>
                  <a:schemeClr val="tx1"/>
                </a:solidFill>
                <a:latin typeface="+mj-ea"/>
                <a:ea typeface="+mj-ea"/>
              </a:rPr>
              <a:t>행</a:t>
            </a:r>
            <a:r>
              <a:rPr lang="en-US" altLang="ko-KR" sz="1800" dirty="0">
                <a:solidFill>
                  <a:schemeClr val="tx1"/>
                </a:solidFill>
                <a:latin typeface="+mj-ea"/>
                <a:ea typeface="+mj-ea"/>
              </a:rPr>
              <a:t>, </a:t>
            </a:r>
            <a:r>
              <a:rPr lang="en-US" altLang="ko-KR" dirty="0">
                <a:latin typeface="+mj-ea"/>
                <a:ea typeface="+mj-ea"/>
              </a:rPr>
              <a:t>3</a:t>
            </a:r>
            <a:r>
              <a:rPr lang="en-US" altLang="ko-KR" sz="1800" dirty="0">
                <a:solidFill>
                  <a:schemeClr val="tx1"/>
                </a:solidFill>
                <a:latin typeface="+mj-ea"/>
                <a:ea typeface="+mj-ea"/>
              </a:rPr>
              <a:t>:</a:t>
            </a:r>
            <a:r>
              <a:rPr lang="ko-KR" altLang="en-US" sz="1800" dirty="0">
                <a:solidFill>
                  <a:schemeClr val="tx1"/>
                </a:solidFill>
                <a:latin typeface="+mj-ea"/>
                <a:ea typeface="+mj-ea"/>
              </a:rPr>
              <a:t>열</a:t>
            </a:r>
            <a:r>
              <a:rPr lang="en-US" altLang="ko-KR" sz="1800" dirty="0">
                <a:solidFill>
                  <a:schemeClr val="tx1"/>
                </a:solidFill>
              </a:rPr>
              <a:t>)</a:t>
            </a:r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B155C7E-2F80-F39C-E4D7-D53A1ADAA7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52" y="6334150"/>
            <a:ext cx="11987012" cy="457264"/>
          </a:xfrm>
          <a:prstGeom prst="rect">
            <a:avLst/>
          </a:prstGeom>
        </p:spPr>
      </p:pic>
      <p:pic>
        <p:nvPicPr>
          <p:cNvPr id="12" name="Picture 6" descr="시퀀스에서 컨볼루션 모델 실행">
            <a:extLst>
              <a:ext uri="{FF2B5EF4-FFF2-40B4-BE49-F238E27FC236}">
                <a16:creationId xmlns:a16="http://schemas.microsoft.com/office/drawing/2014/main" id="{3C4F745D-6F7D-0F07-E852-8BEF2A40E6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547" y="4919277"/>
            <a:ext cx="2040636" cy="1726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모든 타임스텝 후에 예측하는 lstm">
            <a:extLst>
              <a:ext uri="{FF2B5EF4-FFF2-40B4-BE49-F238E27FC236}">
                <a16:creationId xmlns:a16="http://schemas.microsoft.com/office/drawing/2014/main" id="{0FE4F8E6-7FC7-36B4-AA4C-02C2CED934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1640" y="4906227"/>
            <a:ext cx="2056062" cy="1739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C31E5964-A0A4-53CE-F1AA-EAE3835E16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55324" y="2261584"/>
            <a:ext cx="5662129" cy="4446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19898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E5E67B-6065-E2C4-6546-4FD41E7BC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 Input Shape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6FB51BC-1413-6257-1ADC-D332686837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2000" b="1" kern="0" spc="-100" dirty="0">
                <a:solidFill>
                  <a:schemeClr val="tx1"/>
                </a:solidFill>
                <a:latin typeface="맑은 고딕" panose="020B0503020000020004" pitchFamily="50" charset="-127"/>
              </a:rPr>
              <a:t>샘플이 </a:t>
            </a:r>
            <a:r>
              <a:rPr lang="ko-KR" altLang="en-US" sz="2000" b="1" kern="0" spc="-100" dirty="0" err="1">
                <a:solidFill>
                  <a:schemeClr val="tx1"/>
                </a:solidFill>
                <a:latin typeface="맑은 고딕" panose="020B0503020000020004" pitchFamily="50" charset="-127"/>
              </a:rPr>
              <a:t>여러개일때</a:t>
            </a:r>
            <a:r>
              <a:rPr lang="en-US" altLang="ko-KR" sz="2000" b="1" kern="0" spc="-100" dirty="0">
                <a:solidFill>
                  <a:schemeClr val="tx1"/>
                </a:solidFill>
                <a:latin typeface="맑은 고딕" panose="020B0503020000020004" pitchFamily="50" charset="-127"/>
              </a:rPr>
              <a:t> </a:t>
            </a:r>
            <a:r>
              <a:rPr lang="ko-KR" altLang="en-US" sz="2000" b="1" kern="0" spc="-100" dirty="0">
                <a:solidFill>
                  <a:schemeClr val="tx1"/>
                </a:solidFill>
                <a:latin typeface="맑은 고딕" panose="020B0503020000020004" pitchFamily="50" charset="-127"/>
              </a:rPr>
              <a:t>차원 구성</a:t>
            </a:r>
            <a:endParaRPr lang="en-US" altLang="ko-KR" sz="2000" b="1" kern="0" spc="-100" dirty="0">
              <a:solidFill>
                <a:schemeClr val="tx1"/>
              </a:solidFill>
              <a:latin typeface="맑은 고딕" panose="020B0503020000020004" pitchFamily="50" charset="-127"/>
            </a:endParaRPr>
          </a:p>
          <a:p>
            <a:pPr lvl="1"/>
            <a:r>
              <a:rPr lang="ko-KR" altLang="en-US" kern="0" spc="-100" dirty="0">
                <a:solidFill>
                  <a:schemeClr val="tx1"/>
                </a:solidFill>
                <a:latin typeface="+mj-ea"/>
                <a:ea typeface="+mj-ea"/>
              </a:rPr>
              <a:t>하지만</a:t>
            </a:r>
            <a:r>
              <a:rPr lang="en-US" altLang="ko-KR" kern="0" spc="-100" dirty="0">
                <a:solidFill>
                  <a:schemeClr val="tx1"/>
                </a:solidFill>
                <a:latin typeface="+mj-ea"/>
                <a:ea typeface="+mj-ea"/>
              </a:rPr>
              <a:t>, LSTM Layer</a:t>
            </a:r>
            <a:r>
              <a:rPr lang="ko-KR" altLang="en-US" kern="0" spc="-100" dirty="0">
                <a:solidFill>
                  <a:schemeClr val="tx1"/>
                </a:solidFill>
                <a:latin typeface="+mj-ea"/>
                <a:ea typeface="+mj-ea"/>
              </a:rPr>
              <a:t>는 </a:t>
            </a:r>
            <a:r>
              <a:rPr lang="en-US" altLang="ko-KR" kern="0" spc="-100" dirty="0">
                <a:solidFill>
                  <a:schemeClr val="tx1"/>
                </a:solidFill>
                <a:latin typeface="+mj-ea"/>
                <a:ea typeface="+mj-ea"/>
              </a:rPr>
              <a:t>3D </a:t>
            </a:r>
            <a:r>
              <a:rPr lang="ko-KR" altLang="en-US" kern="0" spc="-100" dirty="0">
                <a:solidFill>
                  <a:schemeClr val="tx1"/>
                </a:solidFill>
                <a:latin typeface="+mj-ea"/>
                <a:ea typeface="+mj-ea"/>
              </a:rPr>
              <a:t>배열</a:t>
            </a:r>
            <a:r>
              <a:rPr lang="pt-BR" altLang="ko-KR" kern="0" spc="-100" dirty="0">
                <a:solidFill>
                  <a:schemeClr val="tx1"/>
                </a:solidFill>
                <a:latin typeface="+mj-ea"/>
                <a:ea typeface="+mj-ea"/>
              </a:rPr>
              <a:t>(n_sample, n_timesteps, n_features)</a:t>
            </a:r>
            <a:r>
              <a:rPr lang="ko-KR" altLang="en-US" kern="0" spc="-100" dirty="0">
                <a:solidFill>
                  <a:schemeClr val="tx1"/>
                </a:solidFill>
                <a:latin typeface="+mj-ea"/>
                <a:ea typeface="+mj-ea"/>
              </a:rPr>
              <a:t>을 입력으로 받기에</a:t>
            </a:r>
            <a:r>
              <a:rPr lang="en-US" altLang="ko-KR" kern="0" spc="-100" dirty="0">
                <a:solidFill>
                  <a:schemeClr val="tx1"/>
                </a:solidFill>
                <a:latin typeface="+mj-ea"/>
                <a:ea typeface="+mj-ea"/>
              </a:rPr>
              <a:t>,</a:t>
            </a:r>
          </a:p>
          <a:p>
            <a:pPr lvl="1"/>
            <a:r>
              <a:rPr lang="ko-KR" altLang="en-US" kern="0" spc="-100" dirty="0">
                <a:solidFill>
                  <a:schemeClr val="tx1"/>
                </a:solidFill>
                <a:latin typeface="+mj-ea"/>
                <a:ea typeface="+mj-ea"/>
              </a:rPr>
              <a:t>데이터의 각 </a:t>
            </a:r>
            <a:r>
              <a:rPr lang="pt-BR" altLang="ko-KR" kern="0" spc="-100" dirty="0">
                <a:solidFill>
                  <a:schemeClr val="tx1"/>
                </a:solidFill>
                <a:latin typeface="+mj-ea"/>
                <a:ea typeface="+mj-ea"/>
              </a:rPr>
              <a:t>timesteps</a:t>
            </a:r>
            <a:r>
              <a:rPr lang="ko-KR" altLang="en-US" kern="0" spc="-100" dirty="0">
                <a:solidFill>
                  <a:schemeClr val="tx1"/>
                </a:solidFill>
                <a:latin typeface="+mj-ea"/>
                <a:ea typeface="+mj-ea"/>
              </a:rPr>
              <a:t>의 특징은 </a:t>
            </a:r>
            <a:r>
              <a:rPr lang="en-US" altLang="ko-KR" kern="0" spc="-100" dirty="0">
                <a:solidFill>
                  <a:schemeClr val="tx1"/>
                </a:solidFill>
                <a:latin typeface="+mj-ea"/>
                <a:ea typeface="+mj-ea"/>
              </a:rPr>
              <a:t>(2:</a:t>
            </a:r>
            <a:r>
              <a:rPr lang="ko-KR" altLang="en-US" kern="0" spc="-100" dirty="0">
                <a:solidFill>
                  <a:schemeClr val="tx1"/>
                </a:solidFill>
                <a:latin typeface="+mj-ea"/>
                <a:ea typeface="+mj-ea"/>
              </a:rPr>
              <a:t>행</a:t>
            </a:r>
            <a:r>
              <a:rPr lang="en-US" altLang="ko-KR" kern="0" spc="-100" dirty="0">
                <a:solidFill>
                  <a:schemeClr val="tx1"/>
                </a:solidFill>
                <a:latin typeface="+mj-ea"/>
                <a:ea typeface="+mj-ea"/>
              </a:rPr>
              <a:t>, 3:</a:t>
            </a:r>
            <a:r>
              <a:rPr lang="ko-KR" altLang="en-US" kern="0" spc="-100" dirty="0">
                <a:solidFill>
                  <a:schemeClr val="tx1"/>
                </a:solidFill>
                <a:latin typeface="+mj-ea"/>
                <a:ea typeface="+mj-ea"/>
              </a:rPr>
              <a:t>열</a:t>
            </a:r>
            <a:r>
              <a:rPr lang="en-US" altLang="ko-KR" kern="0" spc="-100" dirty="0">
                <a:solidFill>
                  <a:schemeClr val="tx1"/>
                </a:solidFill>
                <a:latin typeface="+mj-ea"/>
                <a:ea typeface="+mj-ea"/>
              </a:rPr>
              <a:t>)</a:t>
            </a:r>
            <a:r>
              <a:rPr lang="ko-KR" altLang="en-US" kern="0" spc="-100" dirty="0">
                <a:solidFill>
                  <a:schemeClr val="tx1"/>
                </a:solidFill>
                <a:latin typeface="+mj-ea"/>
                <a:ea typeface="+mj-ea"/>
              </a:rPr>
              <a:t> 배열이므로</a:t>
            </a:r>
            <a:r>
              <a:rPr lang="en-US" altLang="ko-KR" kern="0" spc="-100" dirty="0">
                <a:solidFill>
                  <a:schemeClr val="tx1"/>
                </a:solidFill>
                <a:latin typeface="+mj-ea"/>
                <a:ea typeface="+mj-ea"/>
              </a:rPr>
              <a:t>, flatten</a:t>
            </a:r>
            <a:r>
              <a:rPr lang="ko-KR" altLang="en-US" kern="0" spc="-100" dirty="0">
                <a:solidFill>
                  <a:schemeClr val="tx1"/>
                </a:solidFill>
                <a:latin typeface="+mj-ea"/>
                <a:ea typeface="+mj-ea"/>
              </a:rPr>
              <a:t>이 필요</a:t>
            </a:r>
            <a:endParaRPr lang="en-US" altLang="ko-KR" kern="0" spc="-100" dirty="0">
              <a:solidFill>
                <a:schemeClr val="tx1"/>
              </a:solidFill>
              <a:latin typeface="+mj-ea"/>
              <a:ea typeface="+mj-ea"/>
            </a:endParaRPr>
          </a:p>
          <a:p>
            <a:pPr marL="293112" lvl="1" indent="0">
              <a:buNone/>
            </a:pPr>
            <a:r>
              <a:rPr lang="en-US" altLang="ko-KR" kern="0" spc="-100" dirty="0">
                <a:solidFill>
                  <a:schemeClr val="tx1"/>
                </a:solidFill>
                <a:latin typeface="+mj-ea"/>
                <a:ea typeface="+mj-ea"/>
              </a:rPr>
              <a:t>&gt; </a:t>
            </a:r>
            <a:r>
              <a:rPr lang="en-US" altLang="ko-KR" kern="0" spc="-100" dirty="0" err="1">
                <a:solidFill>
                  <a:schemeClr val="tx1"/>
                </a:solidFill>
                <a:latin typeface="+mj-ea"/>
                <a:ea typeface="+mj-ea"/>
              </a:rPr>
              <a:t>train.reshape</a:t>
            </a:r>
            <a:r>
              <a:rPr lang="en-US" altLang="ko-KR" kern="0" spc="-100" dirty="0">
                <a:solidFill>
                  <a:schemeClr val="tx1"/>
                </a:solidFill>
                <a:latin typeface="+mj-ea"/>
                <a:ea typeface="+mj-ea"/>
              </a:rPr>
              <a:t>(2, 4, 14)</a:t>
            </a:r>
          </a:p>
          <a:p>
            <a:pPr marL="293112" lvl="1" indent="0">
              <a:buNone/>
            </a:pPr>
            <a:r>
              <a:rPr lang="en-US" altLang="ko-KR" kern="0" spc="-100" dirty="0">
                <a:solidFill>
                  <a:schemeClr val="tx1"/>
                </a:solidFill>
                <a:latin typeface="+mj-ea"/>
                <a:ea typeface="+mj-ea"/>
              </a:rPr>
              <a:t>&gt; </a:t>
            </a:r>
            <a:r>
              <a:rPr lang="en-US" altLang="ko-KR" kern="0" spc="-100" dirty="0" err="1">
                <a:solidFill>
                  <a:schemeClr val="tx1"/>
                </a:solidFill>
                <a:latin typeface="+mj-ea"/>
                <a:ea typeface="+mj-ea"/>
              </a:rPr>
              <a:t>model.add</a:t>
            </a:r>
            <a:r>
              <a:rPr lang="en-US" altLang="ko-KR" kern="0" spc="-100" dirty="0">
                <a:solidFill>
                  <a:schemeClr val="tx1"/>
                </a:solidFill>
                <a:latin typeface="+mj-ea"/>
                <a:ea typeface="+mj-ea"/>
              </a:rPr>
              <a:t>(LSTM(..., </a:t>
            </a:r>
            <a:r>
              <a:rPr lang="en-US" altLang="ko-KR" kern="0" spc="-100" dirty="0" err="1">
                <a:solidFill>
                  <a:schemeClr val="tx1"/>
                </a:solidFill>
                <a:latin typeface="+mj-ea"/>
                <a:ea typeface="+mj-ea"/>
              </a:rPr>
              <a:t>input_shape</a:t>
            </a:r>
            <a:r>
              <a:rPr lang="en-US" altLang="ko-KR" kern="0" spc="-100" dirty="0">
                <a:solidFill>
                  <a:schemeClr val="tx1"/>
                </a:solidFill>
                <a:latin typeface="+mj-ea"/>
                <a:ea typeface="+mj-ea"/>
              </a:rPr>
              <a:t>=(4, 2*7), ...))</a:t>
            </a:r>
          </a:p>
          <a:p>
            <a:pPr marL="293112" lvl="1" indent="0">
              <a:buNone/>
            </a:pPr>
            <a:endParaRPr lang="en-US" altLang="ko-KR" kern="0" spc="-100" dirty="0">
              <a:solidFill>
                <a:schemeClr val="tx1"/>
              </a:solidFill>
              <a:latin typeface="+mj-ea"/>
              <a:ea typeface="+mj-ea"/>
            </a:endParaRPr>
          </a:p>
          <a:p>
            <a:pPr marL="293112" lvl="1" indent="0">
              <a:buNone/>
            </a:pPr>
            <a:r>
              <a:rPr lang="en-US" altLang="ko-KR" kern="0" spc="-100" dirty="0">
                <a:solidFill>
                  <a:schemeClr val="tx1"/>
                </a:solidFill>
                <a:latin typeface="+mj-ea"/>
                <a:ea typeface="+mj-ea"/>
              </a:rPr>
              <a:t>or</a:t>
            </a:r>
          </a:p>
          <a:p>
            <a:pPr marL="293112" lvl="1" indent="0">
              <a:buNone/>
            </a:pPr>
            <a:endParaRPr lang="en-US" altLang="ko-KR" kern="0" spc="-100" dirty="0">
              <a:solidFill>
                <a:schemeClr val="tx1"/>
              </a:solidFill>
              <a:latin typeface="+mj-ea"/>
              <a:ea typeface="+mj-ea"/>
            </a:endParaRPr>
          </a:p>
          <a:p>
            <a:pPr lvl="1"/>
            <a:r>
              <a:rPr lang="ko-KR" altLang="en-US" kern="0" spc="-100" dirty="0">
                <a:solidFill>
                  <a:schemeClr val="tx1"/>
                </a:solidFill>
                <a:latin typeface="+mj-ea"/>
                <a:ea typeface="+mj-ea"/>
              </a:rPr>
              <a:t>또는</a:t>
            </a:r>
            <a:r>
              <a:rPr lang="en-US" altLang="ko-KR" kern="0" spc="-100" dirty="0">
                <a:solidFill>
                  <a:schemeClr val="tx1"/>
                </a:solidFill>
                <a:latin typeface="+mj-ea"/>
                <a:ea typeface="+mj-ea"/>
              </a:rPr>
              <a:t>, </a:t>
            </a:r>
            <a:r>
              <a:rPr lang="ko-KR" altLang="en-US" kern="0" spc="-100" dirty="0">
                <a:solidFill>
                  <a:schemeClr val="tx1"/>
                </a:solidFill>
                <a:latin typeface="+mj-ea"/>
                <a:ea typeface="+mj-ea"/>
              </a:rPr>
              <a:t>첫번째 레이어에 </a:t>
            </a:r>
            <a:r>
              <a:rPr lang="en-US" altLang="ko-KR" kern="0" spc="-100" dirty="0">
                <a:solidFill>
                  <a:schemeClr val="tx1"/>
                </a:solidFill>
                <a:latin typeface="+mj-ea"/>
                <a:ea typeface="+mj-ea"/>
              </a:rPr>
              <a:t>Flatten</a:t>
            </a:r>
            <a:r>
              <a:rPr lang="ko-KR" altLang="en-US" kern="0" spc="-100" dirty="0">
                <a:solidFill>
                  <a:schemeClr val="tx1"/>
                </a:solidFill>
                <a:latin typeface="+mj-ea"/>
                <a:ea typeface="+mj-ea"/>
              </a:rPr>
              <a:t>을 넣는다</a:t>
            </a:r>
            <a:r>
              <a:rPr lang="en-US" altLang="ko-KR" kern="0" spc="-100" dirty="0">
                <a:solidFill>
                  <a:schemeClr val="tx1"/>
                </a:solidFill>
                <a:latin typeface="+mj-ea"/>
                <a:ea typeface="+mj-ea"/>
              </a:rPr>
              <a:t>.</a:t>
            </a:r>
          </a:p>
          <a:p>
            <a:pPr marL="293112" lvl="1" indent="0">
              <a:buNone/>
            </a:pPr>
            <a:r>
              <a:rPr lang="en-US" altLang="ko-KR" kern="0" spc="-100" dirty="0">
                <a:solidFill>
                  <a:schemeClr val="tx1"/>
                </a:solidFill>
                <a:latin typeface="+mj-ea"/>
                <a:ea typeface="+mj-ea"/>
              </a:rPr>
              <a:t>&gt; </a:t>
            </a:r>
            <a:r>
              <a:rPr lang="en-US" altLang="ko-KR" kern="0" spc="-100" dirty="0" err="1">
                <a:solidFill>
                  <a:schemeClr val="tx1"/>
                </a:solidFill>
                <a:latin typeface="+mj-ea"/>
                <a:ea typeface="+mj-ea"/>
              </a:rPr>
              <a:t>model.add</a:t>
            </a:r>
            <a:r>
              <a:rPr lang="en-US" altLang="ko-KR" kern="0" spc="-100" dirty="0">
                <a:solidFill>
                  <a:schemeClr val="tx1"/>
                </a:solidFill>
                <a:latin typeface="+mj-ea"/>
                <a:ea typeface="+mj-ea"/>
              </a:rPr>
              <a:t>(Flatten(</a:t>
            </a:r>
            <a:r>
              <a:rPr lang="en-US" altLang="ko-KR" kern="0" spc="-100" dirty="0" err="1">
                <a:solidFill>
                  <a:schemeClr val="tx1"/>
                </a:solidFill>
                <a:latin typeface="+mj-ea"/>
                <a:ea typeface="+mj-ea"/>
              </a:rPr>
              <a:t>input_shape</a:t>
            </a:r>
            <a:r>
              <a:rPr lang="en-US" altLang="ko-KR" kern="0" spc="-100" dirty="0">
                <a:solidFill>
                  <a:schemeClr val="tx1"/>
                </a:solidFill>
                <a:latin typeface="+mj-ea"/>
                <a:ea typeface="+mj-ea"/>
              </a:rPr>
              <a:t>=(2, 7)</a:t>
            </a:r>
          </a:p>
          <a:p>
            <a:pPr marL="293112" lvl="1" indent="0">
              <a:buNone/>
            </a:pP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F39423B-2D2A-1B45-08E6-6B0CAAC604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45EC4A9-FE6A-48EC-B998-4B7AD00BB17C}" type="slidenum">
              <a:rPr lang="ko-KR" altLang="en-US" smtClean="0"/>
              <a:pPr>
                <a:defRPr/>
              </a:pPr>
              <a:t>42</a:t>
            </a:fld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5A9B417-9207-B158-9FB7-E5FC14E60E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3466" y="2449076"/>
            <a:ext cx="5420481" cy="2286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11671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E5E67B-6065-E2C4-6546-4FD41E7BC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 Input Shape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6FB51BC-1413-6257-1ADC-D332686837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2000" b="1" kern="0" spc="-100" dirty="0">
                <a:solidFill>
                  <a:schemeClr val="tx1"/>
                </a:solidFill>
                <a:latin typeface="맑은 고딕" panose="020B0503020000020004" pitchFamily="50" charset="-127"/>
              </a:rPr>
              <a:t>샘플이 여러 개</a:t>
            </a:r>
            <a:r>
              <a:rPr lang="en-US" altLang="ko-KR" sz="2000" b="1" kern="0" spc="-100" dirty="0">
                <a:solidFill>
                  <a:schemeClr val="tx1"/>
                </a:solidFill>
                <a:latin typeface="맑은 고딕" panose="020B0503020000020004" pitchFamily="50" charset="-127"/>
              </a:rPr>
              <a:t>, sequence_length=1 </a:t>
            </a:r>
            <a:r>
              <a:rPr lang="ko-KR" altLang="en-US" sz="2000" b="1" kern="0" spc="-100" dirty="0">
                <a:solidFill>
                  <a:schemeClr val="tx1"/>
                </a:solidFill>
                <a:latin typeface="맑은 고딕" panose="020B0503020000020004" pitchFamily="50" charset="-127"/>
              </a:rPr>
              <a:t>이라면</a:t>
            </a:r>
            <a:r>
              <a:rPr lang="en-US" altLang="ko-KR" sz="2000" b="1" kern="0" spc="-100" dirty="0">
                <a:solidFill>
                  <a:schemeClr val="tx1"/>
                </a:solidFill>
                <a:latin typeface="맑은 고딕" panose="020B0503020000020004" pitchFamily="50" charset="-127"/>
              </a:rPr>
              <a:t>?</a:t>
            </a:r>
          </a:p>
          <a:p>
            <a:pPr lvl="1"/>
            <a:r>
              <a:rPr lang="en-US" altLang="ko-KR" sz="1800" kern="0" spc="-100" dirty="0">
                <a:solidFill>
                  <a:schemeClr val="tx1"/>
                </a:solidFill>
                <a:latin typeface="+mj-ea"/>
                <a:ea typeface="+mj-ea"/>
              </a:rPr>
              <a:t>4</a:t>
            </a:r>
            <a:r>
              <a:rPr lang="ko-KR" altLang="en-US" sz="1800" kern="0" spc="-100" dirty="0">
                <a:solidFill>
                  <a:schemeClr val="tx1"/>
                </a:solidFill>
                <a:latin typeface="+mj-ea"/>
                <a:ea typeface="+mj-ea"/>
              </a:rPr>
              <a:t>차원</a:t>
            </a:r>
            <a:r>
              <a:rPr lang="en-US" altLang="ko-KR" sz="1800" kern="0" spc="-100" dirty="0">
                <a:solidFill>
                  <a:schemeClr val="tx1"/>
                </a:solidFill>
                <a:latin typeface="+mj-ea"/>
                <a:ea typeface="+mj-ea"/>
              </a:rPr>
              <a:t>(0</a:t>
            </a:r>
            <a:r>
              <a:rPr lang="en-US" altLang="ko-KR" sz="1800" dirty="0">
                <a:solidFill>
                  <a:schemeClr val="tx1"/>
                </a:solidFill>
                <a:latin typeface="+mj-ea"/>
                <a:ea typeface="+mj-ea"/>
              </a:rPr>
              <a:t>:</a:t>
            </a:r>
            <a:r>
              <a:rPr lang="ko-KR" altLang="en-US" sz="1800" dirty="0">
                <a:solidFill>
                  <a:schemeClr val="tx1"/>
                </a:solidFill>
                <a:latin typeface="+mj-ea"/>
                <a:ea typeface="+mj-ea"/>
              </a:rPr>
              <a:t> 샘플개수</a:t>
            </a:r>
            <a:r>
              <a:rPr lang="en-US" altLang="ko-KR" sz="1800" dirty="0">
                <a:solidFill>
                  <a:schemeClr val="tx1"/>
                </a:solidFill>
                <a:latin typeface="+mj-ea"/>
                <a:ea typeface="+mj-ea"/>
              </a:rPr>
              <a:t>, 1:</a:t>
            </a:r>
            <a:r>
              <a:rPr lang="ko-KR" altLang="en-US" sz="1800" dirty="0">
                <a:solidFill>
                  <a:schemeClr val="tx1"/>
                </a:solidFill>
                <a:latin typeface="+mj-ea"/>
                <a:ea typeface="+mj-ea"/>
              </a:rPr>
              <a:t>윈도우</a:t>
            </a:r>
            <a:r>
              <a:rPr lang="en-US" altLang="ko-KR" sz="1800" dirty="0">
                <a:solidFill>
                  <a:schemeClr val="tx1"/>
                </a:solidFill>
                <a:latin typeface="+mj-ea"/>
                <a:ea typeface="+mj-ea"/>
              </a:rPr>
              <a:t>, 2:</a:t>
            </a:r>
            <a:r>
              <a:rPr lang="ko-KR" altLang="en-US" sz="1800" dirty="0">
                <a:solidFill>
                  <a:schemeClr val="tx1"/>
                </a:solidFill>
                <a:latin typeface="+mj-ea"/>
                <a:ea typeface="+mj-ea"/>
              </a:rPr>
              <a:t>행</a:t>
            </a:r>
            <a:r>
              <a:rPr lang="en-US" altLang="ko-KR" sz="1800" dirty="0">
                <a:solidFill>
                  <a:schemeClr val="tx1"/>
                </a:solidFill>
                <a:latin typeface="+mj-ea"/>
                <a:ea typeface="+mj-ea"/>
              </a:rPr>
              <a:t>, </a:t>
            </a:r>
            <a:r>
              <a:rPr lang="en-US" altLang="ko-KR" dirty="0">
                <a:latin typeface="+mj-ea"/>
                <a:ea typeface="+mj-ea"/>
              </a:rPr>
              <a:t>3</a:t>
            </a:r>
            <a:r>
              <a:rPr lang="en-US" altLang="ko-KR" sz="1800" dirty="0">
                <a:solidFill>
                  <a:schemeClr val="tx1"/>
                </a:solidFill>
                <a:latin typeface="+mj-ea"/>
                <a:ea typeface="+mj-ea"/>
              </a:rPr>
              <a:t>:</a:t>
            </a:r>
            <a:r>
              <a:rPr lang="ko-KR" altLang="en-US" sz="1800" dirty="0">
                <a:solidFill>
                  <a:schemeClr val="tx1"/>
                </a:solidFill>
                <a:latin typeface="+mj-ea"/>
                <a:ea typeface="+mj-ea"/>
              </a:rPr>
              <a:t>열</a:t>
            </a:r>
            <a:r>
              <a:rPr lang="en-US" altLang="ko-KR" sz="1800" dirty="0">
                <a:solidFill>
                  <a:schemeClr val="tx1"/>
                </a:solidFill>
              </a:rPr>
              <a:t>)</a:t>
            </a:r>
            <a:endParaRPr lang="en-US" altLang="ko-KR" b="1" kern="0" spc="-100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F39423B-2D2A-1B45-08E6-6B0CAAC604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45EC4A9-FE6A-48EC-B998-4B7AD00BB17C}" type="slidenum">
              <a:rPr lang="ko-KR" altLang="en-US" smtClean="0"/>
              <a:pPr>
                <a:defRPr/>
              </a:pPr>
              <a:t>43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2775253-27C8-E262-25E5-458F4EE578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376" y="2060848"/>
            <a:ext cx="5736442" cy="384463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893F66E-715C-CCE3-1D1F-E750C786509B}"/>
              </a:ext>
            </a:extLst>
          </p:cNvPr>
          <p:cNvSpPr txBox="1"/>
          <p:nvPr/>
        </p:nvSpPr>
        <p:spPr>
          <a:xfrm>
            <a:off x="5976664" y="1342509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800" kern="0" spc="-100" dirty="0">
                <a:solidFill>
                  <a:schemeClr val="tx1"/>
                </a:solidFill>
                <a:latin typeface="+mj-ea"/>
                <a:ea typeface="+mj-ea"/>
              </a:rPr>
              <a:t>3</a:t>
            </a:r>
            <a:r>
              <a:rPr lang="ko-KR" altLang="en-US" sz="1800" kern="0" spc="-100" dirty="0">
                <a:solidFill>
                  <a:schemeClr val="tx1"/>
                </a:solidFill>
                <a:latin typeface="+mj-ea"/>
                <a:ea typeface="+mj-ea"/>
              </a:rPr>
              <a:t>차원</a:t>
            </a:r>
            <a:r>
              <a:rPr lang="en-US" altLang="ko-KR" sz="1800" kern="0" spc="-100" dirty="0">
                <a:solidFill>
                  <a:schemeClr val="tx1"/>
                </a:solidFill>
                <a:latin typeface="+mj-ea"/>
                <a:ea typeface="+mj-ea"/>
              </a:rPr>
              <a:t>(0</a:t>
            </a:r>
            <a:r>
              <a:rPr lang="en-US" altLang="ko-KR" sz="1800" dirty="0">
                <a:solidFill>
                  <a:schemeClr val="tx1"/>
                </a:solidFill>
                <a:latin typeface="+mj-ea"/>
                <a:ea typeface="+mj-ea"/>
              </a:rPr>
              <a:t>:</a:t>
            </a:r>
            <a:r>
              <a:rPr lang="ko-KR" altLang="en-US" sz="1800" dirty="0">
                <a:solidFill>
                  <a:schemeClr val="tx1"/>
                </a:solidFill>
                <a:latin typeface="+mj-ea"/>
                <a:ea typeface="+mj-ea"/>
              </a:rPr>
              <a:t> 샘플개수</a:t>
            </a:r>
            <a:r>
              <a:rPr lang="en-US" altLang="ko-KR" sz="1800" dirty="0">
                <a:solidFill>
                  <a:schemeClr val="tx1"/>
                </a:solidFill>
                <a:latin typeface="+mj-ea"/>
                <a:ea typeface="+mj-ea"/>
              </a:rPr>
              <a:t>, 1:</a:t>
            </a:r>
            <a:r>
              <a:rPr lang="ko-KR" altLang="en-US" sz="1800" dirty="0">
                <a:solidFill>
                  <a:schemeClr val="tx1"/>
                </a:solidFill>
                <a:latin typeface="+mj-ea"/>
                <a:ea typeface="+mj-ea"/>
              </a:rPr>
              <a:t>행</a:t>
            </a:r>
            <a:r>
              <a:rPr lang="en-US" altLang="ko-KR" sz="1800" dirty="0">
                <a:solidFill>
                  <a:schemeClr val="tx1"/>
                </a:solidFill>
                <a:latin typeface="+mj-ea"/>
                <a:ea typeface="+mj-ea"/>
              </a:rPr>
              <a:t>, 2:</a:t>
            </a:r>
            <a:r>
              <a:rPr lang="ko-KR" altLang="en-US" sz="1800" dirty="0">
                <a:solidFill>
                  <a:schemeClr val="tx1"/>
                </a:solidFill>
                <a:latin typeface="+mj-ea"/>
                <a:ea typeface="+mj-ea"/>
              </a:rPr>
              <a:t>열</a:t>
            </a:r>
            <a:r>
              <a:rPr lang="en-US" altLang="ko-KR" sz="1800" dirty="0">
                <a:solidFill>
                  <a:schemeClr val="tx1"/>
                </a:solidFill>
              </a:rPr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kern="0" spc="-100" dirty="0">
                <a:latin typeface="+mj-ea"/>
                <a:ea typeface="+mj-ea"/>
              </a:rPr>
              <a:t>결과적으로</a:t>
            </a:r>
            <a:r>
              <a:rPr lang="en-US" altLang="ko-KR" kern="0" spc="-100" dirty="0">
                <a:latin typeface="+mj-ea"/>
                <a:ea typeface="+mj-ea"/>
              </a:rPr>
              <a:t>, </a:t>
            </a:r>
            <a:r>
              <a:rPr lang="en-US" altLang="ko-KR" kern="0" spc="-100" dirty="0" err="1">
                <a:latin typeface="+mj-ea"/>
                <a:ea typeface="+mj-ea"/>
              </a:rPr>
              <a:t>tf</a:t>
            </a:r>
            <a:r>
              <a:rPr lang="ko-KR" altLang="en-US" kern="0" spc="-100" dirty="0">
                <a:latin typeface="+mj-ea"/>
                <a:ea typeface="+mj-ea"/>
              </a:rPr>
              <a:t>의 전처리기를 사용하지 않은 것과 동일</a:t>
            </a:r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4272B38-586E-AEFD-1FFC-0EAF1F46EF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4152" y="2060064"/>
            <a:ext cx="3784465" cy="3288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73419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BF0DEB87-2FE3-B607-92A3-C97A1829BC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369" y="448001"/>
            <a:ext cx="11319504" cy="531404"/>
          </a:xfrm>
        </p:spPr>
        <p:txBody>
          <a:bodyPr/>
          <a:lstStyle/>
          <a:p>
            <a:r>
              <a:rPr lang="en-US" altLang="ko-KR" dirty="0"/>
              <a:t>6. Input Shape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B31EDCA-9778-78D5-B629-F477928A13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5800" y="2060848"/>
            <a:ext cx="7128792" cy="359770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31B97E56-EC52-3378-A883-45349BB1EE94}"/>
              </a:ext>
            </a:extLst>
          </p:cNvPr>
          <p:cNvSpPr txBox="1">
            <a:spLocks/>
          </p:cNvSpPr>
          <p:nvPr/>
        </p:nvSpPr>
        <p:spPr>
          <a:xfrm>
            <a:off x="609601" y="1058469"/>
            <a:ext cx="10973647" cy="5351529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60" indent="-256032" algn="l" rtl="0" eaLnBrk="1" latinLnBrk="1" hangingPunct="1">
              <a:lnSpc>
                <a:spcPct val="100000"/>
              </a:lnSpc>
              <a:spcBef>
                <a:spcPts val="1200"/>
              </a:spcBef>
              <a:buClrTx/>
              <a:buFont typeface="Georgia"/>
              <a:buChar char="•"/>
              <a:defRPr kumimoji="0" sz="2000" kern="1200" baseline="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함초롬바탕" panose="02030604000101010101" pitchFamily="18" charset="-127"/>
              </a:defRPr>
            </a:lvl1pPr>
            <a:lvl2pPr marL="540000" indent="-246888" algn="l" rtl="0" eaLnBrk="1" latinLnBrk="1" hangingPunct="1">
              <a:lnSpc>
                <a:spcPct val="100000"/>
              </a:lnSpc>
              <a:spcBef>
                <a:spcPts val="1200"/>
              </a:spcBef>
              <a:buClrTx/>
              <a:buFont typeface="Arial" panose="020B0604020202020204" pitchFamily="34" charset="0"/>
              <a:buChar char="•"/>
              <a:defRPr kumimoji="0" sz="1800" kern="1200" baseline="0">
                <a:solidFill>
                  <a:schemeClr val="tx2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함초롬바탕" panose="02030604000101010101" pitchFamily="18" charset="-127"/>
              </a:defRPr>
            </a:lvl2pPr>
            <a:lvl3pPr marL="720000" indent="-219456" algn="l" rtl="0" eaLnBrk="1" latinLnBrk="1" hangingPunct="1">
              <a:lnSpc>
                <a:spcPct val="100000"/>
              </a:lnSpc>
              <a:spcBef>
                <a:spcPts val="1200"/>
              </a:spcBef>
              <a:buClrTx/>
              <a:buFont typeface="Arial" panose="020B0604020202020204" pitchFamily="34" charset="0"/>
              <a:buChar char="•"/>
              <a:defRPr kumimoji="0" sz="1800" kern="1200" baseline="0">
                <a:solidFill>
                  <a:schemeClr val="tx2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함초롬바탕" panose="02030604000101010101" pitchFamily="18" charset="-127"/>
              </a:defRPr>
            </a:lvl3pPr>
            <a:lvl4pPr marL="900000" indent="-201168" algn="l" rtl="0" eaLnBrk="1" latinLnBrk="1" hangingPunct="1">
              <a:lnSpc>
                <a:spcPct val="100000"/>
              </a:lnSpc>
              <a:spcBef>
                <a:spcPts val="1200"/>
              </a:spcBef>
              <a:buClrTx/>
              <a:buFont typeface="Arial" panose="020B0604020202020204" pitchFamily="34" charset="0"/>
              <a:buChar char="•"/>
              <a:defRPr kumimoji="0" sz="1800" kern="1200" baseline="0">
                <a:solidFill>
                  <a:schemeClr val="tx2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함초롬바탕" panose="02030604000101010101" pitchFamily="18" charset="-127"/>
              </a:defRPr>
            </a:lvl4pPr>
            <a:lvl5pPr marL="1080000" indent="-182880" algn="l" rtl="0" eaLnBrk="1" latinLnBrk="1" hangingPunct="1">
              <a:lnSpc>
                <a:spcPct val="100000"/>
              </a:lnSpc>
              <a:spcBef>
                <a:spcPts val="1200"/>
              </a:spcBef>
              <a:buClrTx/>
              <a:buFont typeface="Arial" panose="020B0604020202020204" pitchFamily="34" charset="0"/>
              <a:buChar char="•"/>
              <a:defRPr kumimoji="0" sz="1800" kern="1200" baseline="0">
                <a:solidFill>
                  <a:schemeClr val="tx2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함초롬바탕" panose="02030604000101010101" pitchFamily="18" charset="-127"/>
              </a:defRPr>
            </a:lvl5pPr>
            <a:lvl6pPr marL="1609344" indent="-182880" algn="l" rtl="0" eaLnBrk="1" latinLnBrk="1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1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1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1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b="1" kern="0" spc="-100" dirty="0">
                <a:solidFill>
                  <a:schemeClr val="tx1"/>
                </a:solidFill>
                <a:latin typeface="맑은 고딕" panose="020B0503020000020004" pitchFamily="50" charset="-127"/>
              </a:rPr>
              <a:t>그럼 우리는 </a:t>
            </a:r>
            <a:r>
              <a:rPr lang="en-US" altLang="ko-KR" sz="1800" b="1" kern="0" spc="-100" dirty="0">
                <a:solidFill>
                  <a:schemeClr val="tx1"/>
                </a:solidFill>
                <a:latin typeface="맑은 고딕" panose="020B0503020000020004" pitchFamily="50" charset="-127"/>
              </a:rPr>
              <a:t>[</a:t>
            </a:r>
            <a:r>
              <a:rPr lang="en-US" altLang="ko-KR" sz="1800" b="1" kern="0" spc="-100" dirty="0" err="1">
                <a:solidFill>
                  <a:schemeClr val="tx1"/>
                </a:solidFill>
                <a:latin typeface="맑은 고딕" panose="020B0503020000020004" pitchFamily="50" charset="-127"/>
              </a:rPr>
              <a:t>num_sample</a:t>
            </a:r>
            <a:r>
              <a:rPr lang="en-US" altLang="ko-KR" sz="1800" b="1" kern="0" spc="-100" dirty="0">
                <a:solidFill>
                  <a:schemeClr val="tx1"/>
                </a:solidFill>
                <a:latin typeface="맑은 고딕" panose="020B0503020000020004" pitchFamily="50" charset="-127"/>
              </a:rPr>
              <a:t>=46, </a:t>
            </a:r>
            <a:r>
              <a:rPr lang="en-US" altLang="ko-KR" sz="1800" b="1" kern="0" spc="-100" dirty="0" err="1">
                <a:solidFill>
                  <a:schemeClr val="tx1"/>
                </a:solidFill>
                <a:latin typeface="맑은 고딕" panose="020B0503020000020004" pitchFamily="50" charset="-127"/>
              </a:rPr>
              <a:t>num_time_steps</a:t>
            </a:r>
            <a:r>
              <a:rPr lang="en-US" altLang="ko-KR" sz="1800" b="1" kern="0" spc="-100" dirty="0">
                <a:solidFill>
                  <a:schemeClr val="tx1"/>
                </a:solidFill>
                <a:latin typeface="맑은 고딕" panose="020B0503020000020004" pitchFamily="50" charset="-127"/>
              </a:rPr>
              <a:t>=5669, </a:t>
            </a:r>
            <a:r>
              <a:rPr lang="en-US" altLang="ko-KR" sz="1800" b="1" kern="0" spc="-100" dirty="0" err="1">
                <a:solidFill>
                  <a:schemeClr val="tx1"/>
                </a:solidFill>
                <a:latin typeface="맑은 고딕" panose="020B0503020000020004" pitchFamily="50" charset="-127"/>
              </a:rPr>
              <a:t>num_features</a:t>
            </a:r>
            <a:r>
              <a:rPr lang="en-US" altLang="ko-KR" sz="1800" b="1" kern="0" spc="-100" dirty="0">
                <a:solidFill>
                  <a:schemeClr val="tx1"/>
                </a:solidFill>
                <a:latin typeface="맑은 고딕" panose="020B0503020000020004" pitchFamily="50" charset="-127"/>
              </a:rPr>
              <a:t>=15(float)+17(bool)] shape</a:t>
            </a:r>
            <a:r>
              <a:rPr lang="ko-KR" altLang="en-US" sz="1800" b="1" kern="0" spc="-100" dirty="0">
                <a:solidFill>
                  <a:schemeClr val="tx1"/>
                </a:solidFill>
                <a:latin typeface="맑은 고딕" panose="020B0503020000020004" pitchFamily="50" charset="-127"/>
              </a:rPr>
              <a:t>가 된다</a:t>
            </a:r>
            <a:endParaRPr lang="en-US" altLang="ko-KR" sz="1800" b="1" kern="0" spc="-100" dirty="0">
              <a:solidFill>
                <a:schemeClr val="tx1"/>
              </a:solidFill>
              <a:latin typeface="맑은 고딕" panose="020B0503020000020004" pitchFamily="50" charset="-127"/>
            </a:endParaRPr>
          </a:p>
          <a:p>
            <a:pPr lvl="1"/>
            <a:r>
              <a:rPr lang="en-US" altLang="ko-KR" sz="1400" b="1" kern="0" spc="-100" dirty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400" b="1" kern="0" spc="-100" dirty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동</a:t>
            </a:r>
            <a:r>
              <a:rPr lang="en-US" altLang="ko-KR" sz="1400" b="1" kern="0" spc="-100" dirty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2</a:t>
            </a:r>
            <a:r>
              <a:rPr lang="ko-KR" altLang="en-US" sz="1400" b="1" kern="0" spc="-100" dirty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동 각 </a:t>
            </a:r>
            <a:r>
              <a:rPr lang="en-US" altLang="ko-KR" sz="1400" b="1" kern="0" spc="-100" dirty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24</a:t>
            </a:r>
            <a:r>
              <a:rPr lang="ko-KR" altLang="en-US" sz="1400" b="1" kern="0" spc="-100" dirty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샘플 </a:t>
            </a:r>
            <a:r>
              <a:rPr lang="en-US" altLang="ko-KR" sz="1400" b="1" kern="0" spc="-100" dirty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= 48</a:t>
            </a:r>
            <a:r>
              <a:rPr lang="ko-KR" altLang="en-US" sz="1400" b="1" kern="0" spc="-100" dirty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개</a:t>
            </a:r>
            <a:r>
              <a:rPr lang="en-US" altLang="ko-KR" sz="1400" b="1" kern="0" spc="-100" dirty="0">
                <a:solidFill>
                  <a:schemeClr val="tx1"/>
                </a:solidFill>
                <a:latin typeface="맑은 고딕" panose="020B0503020000020004" pitchFamily="50" charset="-127"/>
              </a:rPr>
              <a:t> </a:t>
            </a:r>
            <a:r>
              <a:rPr lang="ko-KR" altLang="en-US" sz="1400" b="1" kern="0" spc="-100" dirty="0">
                <a:solidFill>
                  <a:schemeClr val="tx1"/>
                </a:solidFill>
                <a:latin typeface="맑은 고딕" panose="020B0503020000020004" pitchFamily="50" charset="-127"/>
              </a:rPr>
              <a:t>중 </a:t>
            </a:r>
            <a:r>
              <a:rPr lang="en-US" altLang="ko-KR" sz="1400" b="1" kern="0" spc="-100" dirty="0">
                <a:solidFill>
                  <a:schemeClr val="tx1"/>
                </a:solidFill>
                <a:latin typeface="맑은 고딕" panose="020B0503020000020004" pitchFamily="50" charset="-127"/>
              </a:rPr>
              <a:t>2</a:t>
            </a:r>
            <a:r>
              <a:rPr lang="ko-KR" altLang="en-US" sz="1400" b="1" kern="0" spc="-100" dirty="0">
                <a:solidFill>
                  <a:schemeClr val="tx1"/>
                </a:solidFill>
                <a:latin typeface="맑은 고딕" panose="020B0503020000020004" pitchFamily="50" charset="-127"/>
              </a:rPr>
              <a:t>개 제외</a:t>
            </a:r>
            <a:endParaRPr lang="en-US" altLang="ko-KR" sz="1400" b="1" kern="0" spc="-100" dirty="0">
              <a:solidFill>
                <a:schemeClr val="tx1"/>
              </a:solidFill>
              <a:latin typeface="맑은 고딕" panose="020B0503020000020004" pitchFamily="50" charset="-127"/>
            </a:endParaRPr>
          </a:p>
          <a:p>
            <a:pPr lvl="1"/>
            <a:r>
              <a:rPr lang="en-US" altLang="ko-KR" sz="1400" b="1" kern="0" spc="-100" dirty="0">
                <a:solidFill>
                  <a:schemeClr val="tx1"/>
                </a:solidFill>
                <a:latin typeface="맑은 고딕" panose="020B0503020000020004" pitchFamily="50" charset="-127"/>
              </a:rPr>
              <a:t>{train : 0.8, test : 0.2}</a:t>
            </a:r>
            <a:endParaRPr lang="en-US" altLang="ko-KR" sz="1400" b="1" kern="0" spc="-100" dirty="0"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7CFC1D9-3CFA-13DA-4A0E-D0C3E7F1A9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3472" y="2348880"/>
            <a:ext cx="2295845" cy="335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75309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2D3772-6CF2-D192-6FF2-9A1981194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향후 계획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5D0E3F3-F505-85AE-13A6-E784E749B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45EC4A9-FE6A-48EC-B998-4B7AD00BB17C}" type="slidenum">
              <a:rPr lang="ko-KR" altLang="en-US" smtClean="0"/>
              <a:pPr>
                <a:defRPr/>
              </a:pPr>
              <a:t>45</a:t>
            </a:fld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54F11BF-6C9F-E911-B3EB-B28BA92EF2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9839" y="1124744"/>
            <a:ext cx="10972800" cy="4900054"/>
          </a:xfrm>
        </p:spPr>
        <p:txBody>
          <a:bodyPr>
            <a:noAutofit/>
          </a:bodyPr>
          <a:lstStyle/>
          <a:p>
            <a:r>
              <a:rPr lang="en-US" altLang="ko-KR" b="1" kern="0" spc="-1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To do list</a:t>
            </a:r>
          </a:p>
          <a:p>
            <a:pPr lvl="1"/>
            <a:r>
              <a:rPr lang="ko-KR" altLang="en-US" sz="2000" strike="sngStrike" kern="0" spc="-100" dirty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데이터 증분 </a:t>
            </a:r>
            <a:r>
              <a:rPr lang="en-US" altLang="ko-KR" sz="2000" strike="sngStrike" kern="0" spc="-100" dirty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2000" strike="sngStrike" kern="0" spc="-100" dirty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보간법</a:t>
            </a:r>
            <a:r>
              <a:rPr lang="en-US" altLang="ko-KR" sz="2000" strike="sngStrike" kern="0" spc="-100" dirty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) : Y</a:t>
            </a:r>
            <a:r>
              <a:rPr lang="ko-KR" altLang="en-US" sz="2000" strike="sngStrike" kern="0" spc="-100" dirty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에 대한 </a:t>
            </a:r>
            <a:r>
              <a:rPr lang="en-US" altLang="ko-KR" sz="2000" strike="sngStrike" kern="0" spc="-100" dirty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up sampling (1</a:t>
            </a:r>
            <a:r>
              <a:rPr lang="ko-KR" altLang="en-US" sz="2000" strike="sngStrike" kern="0" spc="-100" dirty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주 간격 </a:t>
            </a:r>
            <a:r>
              <a:rPr lang="en-US" altLang="ko-KR" sz="2000" strike="sngStrike" kern="0" spc="-100" dirty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-&gt; 1</a:t>
            </a:r>
            <a:r>
              <a:rPr lang="ko-KR" altLang="en-US" sz="2000" strike="sngStrike" kern="0" spc="-100" dirty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분 간격으로 바꿔 늘림</a:t>
            </a:r>
            <a:r>
              <a:rPr lang="en-US" altLang="ko-KR" sz="2000" strike="sngStrike" kern="0" spc="-100" dirty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lvl="1"/>
            <a:r>
              <a:rPr lang="en-US" altLang="ko-KR" sz="2000" strike="sngStrike" kern="0" spc="-100" dirty="0">
                <a:solidFill>
                  <a:schemeClr val="tx1"/>
                </a:solidFill>
                <a:latin typeface="맑은 고딕" panose="020B0503020000020004" pitchFamily="50" charset="-127"/>
              </a:rPr>
              <a:t>X</a:t>
            </a:r>
            <a:r>
              <a:rPr lang="ko-KR" altLang="en-US" sz="2000" strike="sngStrike" kern="0" spc="-100" dirty="0">
                <a:solidFill>
                  <a:schemeClr val="tx1"/>
                </a:solidFill>
                <a:latin typeface="맑은 고딕" panose="020B0503020000020004" pitchFamily="50" charset="-127"/>
              </a:rPr>
              <a:t>에 대한 </a:t>
            </a:r>
            <a:r>
              <a:rPr lang="en-US" altLang="ko-KR" sz="2000" strike="sngStrike" kern="0" spc="-100" dirty="0">
                <a:solidFill>
                  <a:schemeClr val="tx1"/>
                </a:solidFill>
                <a:latin typeface="맑은 고딕" panose="020B0503020000020004" pitchFamily="50" charset="-127"/>
              </a:rPr>
              <a:t>resampling (0:11 | 1:01</a:t>
            </a:r>
            <a:r>
              <a:rPr lang="ko-KR" altLang="en-US" sz="2000" strike="sngStrike" kern="0" spc="-100" dirty="0">
                <a:solidFill>
                  <a:schemeClr val="tx1"/>
                </a:solidFill>
                <a:latin typeface="맑은 고딕" panose="020B0503020000020004" pitchFamily="50" charset="-127"/>
              </a:rPr>
              <a:t> 간격 </a:t>
            </a:r>
            <a:r>
              <a:rPr lang="en-US" altLang="ko-KR" sz="2000" strike="sngStrike" kern="0" spc="-100" dirty="0">
                <a:solidFill>
                  <a:schemeClr val="tx1"/>
                </a:solidFill>
                <a:latin typeface="맑은 고딕" panose="020B0503020000020004" pitchFamily="50" charset="-127"/>
              </a:rPr>
              <a:t>-&gt; 1</a:t>
            </a:r>
            <a:r>
              <a:rPr lang="ko-KR" altLang="en-US" sz="2000" strike="sngStrike" kern="0" spc="-100" dirty="0">
                <a:solidFill>
                  <a:schemeClr val="tx1"/>
                </a:solidFill>
                <a:latin typeface="맑은 고딕" panose="020B0503020000020004" pitchFamily="50" charset="-127"/>
              </a:rPr>
              <a:t>분 간격으로 재배치</a:t>
            </a:r>
            <a:r>
              <a:rPr lang="en-US" altLang="ko-KR" sz="2000" strike="sngStrike" kern="0" spc="-100" dirty="0">
                <a:solidFill>
                  <a:schemeClr val="tx1"/>
                </a:solidFill>
                <a:latin typeface="맑은 고딕" panose="020B0503020000020004" pitchFamily="50" charset="-127"/>
              </a:rPr>
              <a:t>)</a:t>
            </a:r>
          </a:p>
          <a:p>
            <a:pPr lvl="1"/>
            <a:r>
              <a:rPr lang="en-US" altLang="ko-KR" sz="2000" strike="sngStrike" kern="0" spc="-100" dirty="0">
                <a:solidFill>
                  <a:schemeClr val="tx1"/>
                </a:solidFill>
                <a:latin typeface="맑은 고딕" panose="020B0503020000020004" pitchFamily="50" charset="-127"/>
              </a:rPr>
              <a:t>influxDB </a:t>
            </a:r>
            <a:r>
              <a:rPr lang="ko-KR" altLang="en-US" sz="2000" strike="sngStrike" kern="0" spc="-100" dirty="0">
                <a:solidFill>
                  <a:schemeClr val="tx1"/>
                </a:solidFill>
                <a:latin typeface="맑은 고딕" panose="020B0503020000020004" pitchFamily="50" charset="-127"/>
              </a:rPr>
              <a:t>데이터 삽입</a:t>
            </a:r>
            <a:endParaRPr lang="en-US" altLang="ko-KR" sz="2000" strike="sngStrike" kern="0" spc="-100" dirty="0">
              <a:solidFill>
                <a:schemeClr val="tx1"/>
              </a:solidFill>
              <a:latin typeface="맑은 고딕" panose="020B0503020000020004" pitchFamily="50" charset="-127"/>
            </a:endParaRPr>
          </a:p>
          <a:p>
            <a:pPr lvl="1"/>
            <a:r>
              <a:rPr lang="en-US" altLang="ko-KR" sz="2000" strike="sngStrike" dirty="0">
                <a:solidFill>
                  <a:schemeClr val="tx1"/>
                </a:solidFill>
              </a:rPr>
              <a:t>Delta Y </a:t>
            </a:r>
            <a:r>
              <a:rPr lang="ko-KR" altLang="en-US" sz="2000" strike="sngStrike" dirty="0">
                <a:solidFill>
                  <a:schemeClr val="tx1"/>
                </a:solidFill>
              </a:rPr>
              <a:t>계산 </a:t>
            </a:r>
            <a:r>
              <a:rPr lang="en-US" altLang="ko-KR" sz="2000" strike="sngStrike" dirty="0">
                <a:solidFill>
                  <a:schemeClr val="tx1"/>
                </a:solidFill>
              </a:rPr>
              <a:t>-&gt; 2</a:t>
            </a:r>
            <a:r>
              <a:rPr lang="ko-KR" altLang="en-US" sz="2000" strike="sngStrike" dirty="0">
                <a:solidFill>
                  <a:schemeClr val="tx1"/>
                </a:solidFill>
              </a:rPr>
              <a:t>차 전처리</a:t>
            </a:r>
            <a:endParaRPr lang="en-US" altLang="ko-KR" sz="2000" strike="sngStrike" dirty="0">
              <a:solidFill>
                <a:schemeClr val="tx1"/>
              </a:solidFill>
            </a:endParaRPr>
          </a:p>
          <a:p>
            <a:pPr lvl="1"/>
            <a:r>
              <a:rPr lang="ko-KR" altLang="en-US" sz="2000" dirty="0">
                <a:solidFill>
                  <a:schemeClr val="tx1"/>
                </a:solidFill>
              </a:rPr>
              <a:t>탐색적 데이터 분석</a:t>
            </a:r>
            <a:r>
              <a:rPr lang="en-US" altLang="ko-KR" sz="2000" dirty="0">
                <a:solidFill>
                  <a:schemeClr val="tx1"/>
                </a:solidFill>
              </a:rPr>
              <a:t>(EDA, Exploratory Data Analysis) : </a:t>
            </a:r>
            <a:r>
              <a:rPr lang="ko-KR" altLang="en-US" sz="2000" dirty="0">
                <a:solidFill>
                  <a:schemeClr val="tx1"/>
                </a:solidFill>
              </a:rPr>
              <a:t>시각화</a:t>
            </a:r>
            <a:r>
              <a:rPr lang="en-US" altLang="ko-KR" sz="2000" dirty="0">
                <a:solidFill>
                  <a:schemeClr val="tx1"/>
                </a:solidFill>
              </a:rPr>
              <a:t>, PCA,</a:t>
            </a:r>
            <a:r>
              <a:rPr lang="ko-KR" altLang="en-US" sz="2000" dirty="0">
                <a:solidFill>
                  <a:schemeClr val="tx1"/>
                </a:solidFill>
              </a:rPr>
              <a:t> </a:t>
            </a:r>
            <a:r>
              <a:rPr lang="en-US" altLang="ko-KR" sz="2000" dirty="0">
                <a:solidFill>
                  <a:schemeClr val="tx1"/>
                </a:solidFill>
              </a:rPr>
              <a:t>DT,</a:t>
            </a:r>
            <a:r>
              <a:rPr lang="ko-KR" altLang="en-US" sz="2000" dirty="0">
                <a:solidFill>
                  <a:schemeClr val="tx1"/>
                </a:solidFill>
              </a:rPr>
              <a:t> </a:t>
            </a:r>
            <a:r>
              <a:rPr lang="en-US" altLang="ko-KR" sz="2000" dirty="0">
                <a:solidFill>
                  <a:schemeClr val="tx1"/>
                </a:solidFill>
              </a:rPr>
              <a:t>Reg.(R^2), ...</a:t>
            </a:r>
          </a:p>
          <a:p>
            <a:pPr lvl="1"/>
            <a:r>
              <a:rPr lang="en-US" altLang="ko-KR" sz="2000" dirty="0">
                <a:solidFill>
                  <a:schemeClr val="tx1"/>
                </a:solidFill>
              </a:rPr>
              <a:t>Feature </a:t>
            </a:r>
            <a:r>
              <a:rPr lang="ko-KR" altLang="en-US" sz="2000" dirty="0">
                <a:solidFill>
                  <a:schemeClr val="tx1"/>
                </a:solidFill>
              </a:rPr>
              <a:t>선택</a:t>
            </a:r>
            <a:endParaRPr lang="en-US" altLang="ko-KR" sz="2000" dirty="0">
              <a:solidFill>
                <a:schemeClr val="tx1"/>
              </a:solidFill>
            </a:endParaRPr>
          </a:p>
          <a:p>
            <a:pPr lvl="1"/>
            <a:r>
              <a:rPr lang="ko-KR" altLang="en-US" sz="2000" dirty="0">
                <a:solidFill>
                  <a:schemeClr val="tx1"/>
                </a:solidFill>
              </a:rPr>
              <a:t>모델 학습</a:t>
            </a:r>
            <a:endParaRPr lang="en-US" altLang="ko-KR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226667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AA8C4F-66E8-9A50-ACDA-0167ED5F4D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" y="1498276"/>
            <a:ext cx="11277600" cy="1498676"/>
          </a:xfrm>
        </p:spPr>
        <p:txBody>
          <a:bodyPr>
            <a:normAutofit/>
          </a:bodyPr>
          <a:lstStyle/>
          <a:p>
            <a:r>
              <a:rPr lang="en-US" altLang="ko-KR" dirty="0"/>
              <a:t>Thank you for listening. </a:t>
            </a:r>
            <a:br>
              <a:rPr lang="en-US" altLang="ko-KR" dirty="0"/>
            </a:br>
            <a:r>
              <a:rPr lang="en-US" altLang="ko-KR" dirty="0"/>
              <a:t>Do you have any questions?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036712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4CA475-10F7-4734-4892-BDFD51AE1E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Data Set - API Request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1FB46DD-BB82-8052-164D-DC69F2D8F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45EC4A9-FE6A-48EC-B998-4B7AD00BB17C}" type="slidenum">
              <a:rPr lang="ko-KR" altLang="en-US" smtClean="0"/>
              <a:pPr>
                <a:defRPr/>
              </a:pPr>
              <a:t>5</a:t>
            </a:fld>
            <a:endParaRPr lang="ko-KR" altLang="en-US" dirty="0"/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47A10C0C-A2C8-351C-3594-36B6C32AC9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2717482"/>
              </p:ext>
            </p:extLst>
          </p:nvPr>
        </p:nvGraphicFramePr>
        <p:xfrm>
          <a:off x="479376" y="1121011"/>
          <a:ext cx="11290626" cy="487257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63542">
                  <a:extLst>
                    <a:ext uri="{9D8B030D-6E8A-4147-A177-3AD203B41FA5}">
                      <a16:colId xmlns:a16="http://schemas.microsoft.com/office/drawing/2014/main" val="1970672574"/>
                    </a:ext>
                  </a:extLst>
                </a:gridCol>
                <a:gridCol w="3763542">
                  <a:extLst>
                    <a:ext uri="{9D8B030D-6E8A-4147-A177-3AD203B41FA5}">
                      <a16:colId xmlns:a16="http://schemas.microsoft.com/office/drawing/2014/main" val="3065102749"/>
                    </a:ext>
                  </a:extLst>
                </a:gridCol>
                <a:gridCol w="3763542">
                  <a:extLst>
                    <a:ext uri="{9D8B030D-6E8A-4147-A177-3AD203B41FA5}">
                      <a16:colId xmlns:a16="http://schemas.microsoft.com/office/drawing/2014/main" val="3467418104"/>
                    </a:ext>
                  </a:extLst>
                </a:gridCol>
              </a:tblGrid>
              <a:tr h="13395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창 제어상태 정보</a:t>
                      </a:r>
                      <a:r>
                        <a:rPr lang="en-US" altLang="ko-KR" sz="900" b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900" b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동 별 외부 기상환경 정보</a:t>
                      </a:r>
                      <a:r>
                        <a:rPr lang="en-US" altLang="ko-KR" sz="900" b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sz="900" b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환경 제어 상태 정보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1" i="0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뿌리부</a:t>
                      </a:r>
                      <a:r>
                        <a:rPr kumimoji="0" lang="ko-KR" altLang="en-US" sz="900" b="1" i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환경 정보</a:t>
                      </a:r>
                      <a:r>
                        <a:rPr kumimoji="0" lang="en-US" altLang="ko-KR" sz="900" b="1" i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kumimoji="0" lang="ko-KR" altLang="en-US" sz="900" b="1" i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온실 기상환경 정보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생육 관리 정보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9466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window-control-status, </a:t>
                      </a:r>
                      <a:r>
                        <a:rPr lang="en-US" altLang="ko-KR" sz="900" b="1" dirty="0" err="1"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ext</a:t>
                      </a:r>
                      <a:r>
                        <a:rPr lang="en-US" altLang="ko-KR" sz="900" b="1" dirty="0"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-env, env-control-status</a:t>
                      </a:r>
                      <a:endParaRPr lang="ko-KR" altLang="en-US" sz="900" b="1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root-env, in-env</a:t>
                      </a:r>
                      <a:endParaRPr lang="ko-KR" altLang="en-US" sz="9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growth</a:t>
                      </a:r>
                      <a:endParaRPr lang="ko-KR" altLang="en-US" sz="9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628405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i="0" dirty="0"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row/min, {200 : OK}</a:t>
                      </a:r>
                      <a:endParaRPr lang="ko-KR" altLang="en-US" sz="900" i="0" dirty="0"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1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i="0" dirty="0"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row/min, {200 : OK}</a:t>
                      </a:r>
                      <a:endParaRPr lang="ko-KR" altLang="en-US" sz="900" i="0" dirty="0"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1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맑은 고딕" panose="020B0503020000020004" pitchFamily="50" charset="-127"/>
                          <a:cs typeface="+mn-cs"/>
                        </a:rPr>
                        <a:t>row/7d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맑은 고딕" panose="020B0503020000020004" pitchFamily="50" charset="-127"/>
                          <a:cs typeface="+mn-cs"/>
                        </a:rPr>
                        <a:t>누락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맑은 고딕" panose="020B0503020000020004" pitchFamily="50" charset="-127"/>
                          <a:cs typeface="+mn-cs"/>
                        </a:rPr>
                        <a:t> {200 : OK}</a:t>
                      </a:r>
                      <a:endParaRPr kumimoji="0" lang="ko-KR" alt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10394399"/>
                  </a:ext>
                </a:extLst>
              </a:tr>
              <a:tr h="1563813">
                <a:tc>
                  <a:txBody>
                    <a:bodyPr/>
                    <a:lstStyle/>
                    <a:p>
                      <a:pPr defTabSz="144000" latinLnBrk="1"/>
                      <a:r>
                        <a:rPr lang="en-US" altLang="ko-KR" sz="800" dirty="0"/>
                        <a:t>{</a:t>
                      </a:r>
                    </a:p>
                    <a:p>
                      <a:pPr defTabSz="144000" latinLnBrk="1"/>
                      <a:r>
                        <a:rPr lang="en-US" altLang="ko-KR" sz="800" dirty="0"/>
                        <a:t>	"start": 0,</a:t>
                      </a:r>
                    </a:p>
                    <a:p>
                      <a:pPr defTabSz="144000" latinLnBrk="1"/>
                      <a:r>
                        <a:rPr lang="en-US" altLang="ko-KR" sz="800" dirty="0"/>
                        <a:t>	"length": 2000,        //</a:t>
                      </a:r>
                      <a:r>
                        <a:rPr lang="ko-KR" altLang="en-US" sz="800" dirty="0"/>
                        <a:t> 분당 </a:t>
                      </a:r>
                      <a:r>
                        <a:rPr lang="en-US" altLang="ko-KR" sz="800" dirty="0"/>
                        <a:t>1</a:t>
                      </a:r>
                      <a:r>
                        <a:rPr lang="ko-KR" altLang="en-US" sz="800" dirty="0"/>
                        <a:t>회 측정</a:t>
                      </a:r>
                      <a:r>
                        <a:rPr lang="en-US" altLang="ko-KR" sz="800" dirty="0"/>
                        <a:t>, </a:t>
                      </a:r>
                      <a:r>
                        <a:rPr lang="ko-KR" altLang="en-US" sz="800" dirty="0"/>
                        <a:t>일당 </a:t>
                      </a:r>
                      <a:r>
                        <a:rPr lang="en-US" altLang="ko-KR" sz="800" dirty="0"/>
                        <a:t>60</a:t>
                      </a:r>
                      <a:r>
                        <a:rPr lang="ko-KR" altLang="en-US" sz="800" dirty="0"/>
                        <a:t>분</a:t>
                      </a:r>
                      <a:r>
                        <a:rPr lang="en-US" altLang="ko-KR" sz="800" dirty="0"/>
                        <a:t>*24</a:t>
                      </a:r>
                      <a:r>
                        <a:rPr lang="ko-KR" altLang="en-US" sz="800" dirty="0"/>
                        <a:t>시 </a:t>
                      </a:r>
                      <a:r>
                        <a:rPr lang="en-US" altLang="ko-KR" sz="800" dirty="0"/>
                        <a:t>= 1,440 - 1</a:t>
                      </a:r>
                      <a:r>
                        <a:rPr lang="ko-KR" altLang="en-US" sz="800" dirty="0"/>
                        <a:t>개</a:t>
                      </a:r>
                      <a:r>
                        <a:rPr lang="en-US" altLang="ko-KR" sz="800" dirty="0"/>
                        <a:t>(24:00)</a:t>
                      </a:r>
                    </a:p>
                    <a:p>
                      <a:pPr defTabSz="144000" latinLnBrk="1"/>
                      <a:r>
                        <a:rPr lang="en-US" altLang="ko-KR" sz="800" dirty="0"/>
                        <a:t>	"</a:t>
                      </a:r>
                      <a:r>
                        <a:rPr lang="en-US" altLang="ko-KR" sz="800" dirty="0" err="1"/>
                        <a:t>orderColumnName</a:t>
                      </a:r>
                      <a:r>
                        <a:rPr lang="en-US" altLang="ko-KR" sz="800" dirty="0"/>
                        <a:t>": "</a:t>
                      </a:r>
                      <a:r>
                        <a:rPr lang="en-US" altLang="ko-KR" sz="800" dirty="0" err="1"/>
                        <a:t>sensingAt</a:t>
                      </a:r>
                      <a:r>
                        <a:rPr lang="en-US" altLang="ko-KR" sz="800" dirty="0"/>
                        <a:t>",</a:t>
                      </a:r>
                    </a:p>
                    <a:p>
                      <a:pPr defTabSz="144000" latinLnBrk="1"/>
                      <a:r>
                        <a:rPr lang="en-US" altLang="ko-KR" sz="800" dirty="0"/>
                        <a:t>	"order": "</a:t>
                      </a:r>
                      <a:r>
                        <a:rPr lang="en-US" altLang="ko-KR" sz="800" dirty="0" err="1"/>
                        <a:t>asc</a:t>
                      </a:r>
                      <a:r>
                        <a:rPr lang="en-US" altLang="ko-KR" sz="800" dirty="0"/>
                        <a:t>",</a:t>
                      </a:r>
                    </a:p>
                    <a:p>
                      <a:pPr defTabSz="144000" latinLnBrk="1"/>
                      <a:r>
                        <a:rPr lang="en-US" altLang="ko-KR" sz="800" dirty="0"/>
                        <a:t>	"draw": 0,</a:t>
                      </a:r>
                    </a:p>
                    <a:p>
                      <a:pPr defTabSz="144000" latinLnBrk="1"/>
                      <a:r>
                        <a:rPr lang="en-US" altLang="ko-KR" sz="800" dirty="0"/>
                        <a:t>	"</a:t>
                      </a:r>
                      <a:r>
                        <a:rPr lang="en-US" altLang="ko-KR" sz="800" dirty="0" err="1"/>
                        <a:t>searchColumns</a:t>
                      </a:r>
                      <a:r>
                        <a:rPr lang="en-US" altLang="ko-KR" sz="800" dirty="0"/>
                        <a:t>[</a:t>
                      </a:r>
                      <a:r>
                        <a:rPr lang="en-US" altLang="ko-KR" sz="800" dirty="0" err="1"/>
                        <a:t>sensingAtGreaterThanEqual</a:t>
                      </a:r>
                      <a:r>
                        <a:rPr lang="en-US" altLang="ko-KR" sz="800" dirty="0"/>
                        <a:t>]": "</a:t>
                      </a:r>
                      <a:r>
                        <a:rPr kumimoji="0" lang="en-US" altLang="ko-KR" sz="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2024-03-20 00:00:00</a:t>
                      </a:r>
                      <a:r>
                        <a:rPr lang="en-US" altLang="ko-KR" sz="800" dirty="0"/>
                        <a:t>",</a:t>
                      </a:r>
                    </a:p>
                    <a:p>
                      <a:pPr defTabSz="144000" latinLnBrk="1"/>
                      <a:r>
                        <a:rPr lang="en-US" altLang="ko-KR" sz="800" dirty="0"/>
                        <a:t>	"</a:t>
                      </a:r>
                      <a:r>
                        <a:rPr lang="en-US" altLang="ko-KR" sz="800" dirty="0" err="1"/>
                        <a:t>searchColumns</a:t>
                      </a:r>
                      <a:r>
                        <a:rPr lang="en-US" altLang="ko-KR" sz="800" dirty="0"/>
                        <a:t>[</a:t>
                      </a:r>
                      <a:r>
                        <a:rPr lang="en-US" altLang="ko-KR" sz="800" dirty="0" err="1"/>
                        <a:t>sensingAtLessThan</a:t>
                      </a:r>
                      <a:r>
                        <a:rPr lang="en-US" altLang="ko-KR" sz="800" dirty="0"/>
                        <a:t>]": "</a:t>
                      </a:r>
                      <a:r>
                        <a:rPr kumimoji="0" lang="en-US" altLang="ko-KR" sz="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2024-03-21 00:00:00</a:t>
                      </a:r>
                      <a:r>
                        <a:rPr lang="en-US" altLang="ko-KR" sz="800" dirty="0"/>
                        <a:t>"</a:t>
                      </a:r>
                    </a:p>
                    <a:p>
                      <a:pPr defTabSz="144000" latinLnBrk="1"/>
                      <a:r>
                        <a:rPr lang="en-US" altLang="ko-KR" sz="800" dirty="0"/>
                        <a:t>}</a:t>
                      </a:r>
                      <a:endParaRPr lang="ko-KR" altLang="en-US" sz="800" dirty="0"/>
                    </a:p>
                  </a:txBody>
                  <a:tcPr marL="36000" marR="36000" marT="36000" marB="36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defTabSz="144000" latinLnBrk="1"/>
                      <a:r>
                        <a:rPr lang="en-US" altLang="ko-KR" sz="800" dirty="0"/>
                        <a:t>{</a:t>
                      </a:r>
                    </a:p>
                    <a:p>
                      <a:pPr defTabSz="144000" latinLnBrk="1"/>
                      <a:r>
                        <a:rPr lang="en-US" altLang="ko-KR" sz="800" dirty="0"/>
                        <a:t>	"start": 0,</a:t>
                      </a:r>
                    </a:p>
                    <a:p>
                      <a:pPr defTabSz="144000" latinLnBrk="1"/>
                      <a:r>
                        <a:rPr lang="en-US" altLang="ko-KR" sz="800" dirty="0"/>
                        <a:t>	"length": 2000,</a:t>
                      </a:r>
                    </a:p>
                    <a:p>
                      <a:pPr defTabSz="144000" latinLnBrk="1"/>
                      <a:r>
                        <a:rPr lang="en-US" altLang="ko-KR" sz="800" dirty="0"/>
                        <a:t>	"</a:t>
                      </a:r>
                      <a:r>
                        <a:rPr lang="en-US" altLang="ko-KR" sz="800" dirty="0" err="1"/>
                        <a:t>orderColumnName</a:t>
                      </a:r>
                      <a:r>
                        <a:rPr lang="en-US" altLang="ko-KR" sz="800" dirty="0"/>
                        <a:t>": "</a:t>
                      </a:r>
                      <a:r>
                        <a:rPr lang="en-US" altLang="ko-KR" sz="800" dirty="0" err="1"/>
                        <a:t>sensingAt</a:t>
                      </a:r>
                      <a:r>
                        <a:rPr lang="en-US" altLang="ko-KR" sz="800" dirty="0"/>
                        <a:t>",</a:t>
                      </a:r>
                    </a:p>
                    <a:p>
                      <a:pPr defTabSz="144000" latinLnBrk="1"/>
                      <a:r>
                        <a:rPr lang="en-US" altLang="ko-KR" sz="800" dirty="0"/>
                        <a:t>	"order": "</a:t>
                      </a:r>
                      <a:r>
                        <a:rPr lang="en-US" altLang="ko-KR" sz="800" dirty="0" err="1"/>
                        <a:t>asc</a:t>
                      </a:r>
                      <a:r>
                        <a:rPr lang="en-US" altLang="ko-KR" sz="800" dirty="0"/>
                        <a:t>",</a:t>
                      </a:r>
                    </a:p>
                    <a:p>
                      <a:pPr defTabSz="144000" latinLnBrk="1"/>
                      <a:r>
                        <a:rPr lang="en-US" altLang="ko-KR" sz="800" dirty="0"/>
                        <a:t>	"draw": 0,</a:t>
                      </a:r>
                    </a:p>
                    <a:p>
                      <a:pPr defTabSz="144000" latinLnBrk="1"/>
                      <a:r>
                        <a:rPr lang="en-US" altLang="ko-KR" sz="800" dirty="0"/>
                        <a:t>	"</a:t>
                      </a:r>
                      <a:r>
                        <a:rPr lang="en-US" altLang="ko-KR" sz="800" dirty="0" err="1"/>
                        <a:t>searchColumns</a:t>
                      </a:r>
                      <a:r>
                        <a:rPr lang="en-US" altLang="ko-KR" sz="800" dirty="0"/>
                        <a:t>[</a:t>
                      </a:r>
                      <a:r>
                        <a:rPr lang="en-US" altLang="ko-KR" sz="800" dirty="0" err="1">
                          <a:highlight>
                            <a:srgbClr val="FFFF00"/>
                          </a:highlight>
                        </a:rPr>
                        <a:t>sensorNo</a:t>
                      </a:r>
                      <a:r>
                        <a:rPr lang="en-US" altLang="ko-KR" sz="800" dirty="0"/>
                        <a:t>]" : 0,</a:t>
                      </a:r>
                    </a:p>
                    <a:p>
                      <a:pPr defTabSz="144000" latinLnBrk="1"/>
                      <a:r>
                        <a:rPr lang="en-US" altLang="ko-KR" sz="800" dirty="0"/>
                        <a:t>	"</a:t>
                      </a:r>
                      <a:r>
                        <a:rPr lang="en-US" altLang="ko-KR" sz="800" dirty="0" err="1"/>
                        <a:t>searchColumns</a:t>
                      </a:r>
                      <a:r>
                        <a:rPr lang="en-US" altLang="ko-KR" sz="800" dirty="0"/>
                        <a:t>[</a:t>
                      </a:r>
                      <a:r>
                        <a:rPr lang="en-US" altLang="ko-KR" sz="800" dirty="0" err="1"/>
                        <a:t>sensingAtGreaterThanEqual</a:t>
                      </a:r>
                      <a:r>
                        <a:rPr lang="en-US" altLang="ko-KR" sz="800" dirty="0"/>
                        <a:t>]": "</a:t>
                      </a:r>
                      <a:r>
                        <a:rPr kumimoji="0" lang="en-US" altLang="ko-KR" sz="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2024-03-20 00:00:00</a:t>
                      </a:r>
                      <a:r>
                        <a:rPr lang="en-US" altLang="ko-KR" sz="800" dirty="0"/>
                        <a:t>",</a:t>
                      </a:r>
                    </a:p>
                    <a:p>
                      <a:pPr defTabSz="144000" latinLnBrk="1"/>
                      <a:r>
                        <a:rPr lang="en-US" altLang="ko-KR" sz="800" dirty="0"/>
                        <a:t>	"</a:t>
                      </a:r>
                      <a:r>
                        <a:rPr lang="en-US" altLang="ko-KR" sz="800" dirty="0" err="1"/>
                        <a:t>searchColumns</a:t>
                      </a:r>
                      <a:r>
                        <a:rPr lang="en-US" altLang="ko-KR" sz="800" dirty="0"/>
                        <a:t>[</a:t>
                      </a:r>
                      <a:r>
                        <a:rPr lang="en-US" altLang="ko-KR" sz="800" dirty="0" err="1"/>
                        <a:t>sensingAtLessThan</a:t>
                      </a:r>
                      <a:r>
                        <a:rPr lang="en-US" altLang="ko-KR" sz="800" dirty="0"/>
                        <a:t>]": "</a:t>
                      </a:r>
                      <a:r>
                        <a:rPr kumimoji="0" lang="en-US" altLang="ko-KR" sz="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2024-03-21 00:00:00"</a:t>
                      </a:r>
                      <a:endParaRPr lang="en-US" altLang="ko-KR" sz="800" dirty="0"/>
                    </a:p>
                    <a:p>
                      <a:pPr defTabSz="144000" latinLnBrk="1"/>
                      <a:r>
                        <a:rPr lang="en-US" altLang="ko-KR" sz="800" dirty="0"/>
                        <a:t>}</a:t>
                      </a: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defTabSz="144000" latinLnBrk="1"/>
                      <a:r>
                        <a:rPr lang="en-US" altLang="ko-KR" sz="800" dirty="0"/>
                        <a:t>{</a:t>
                      </a:r>
                    </a:p>
                    <a:p>
                      <a:pPr defTabSz="144000" latinLnBrk="1"/>
                      <a:r>
                        <a:rPr lang="en-US" altLang="ko-KR" sz="800" dirty="0"/>
                        <a:t>	"start": 0,</a:t>
                      </a:r>
                    </a:p>
                    <a:p>
                      <a:pPr defTabSz="144000" latinLnBrk="1"/>
                      <a:r>
                        <a:rPr lang="en-US" altLang="ko-KR" sz="800" dirty="0"/>
                        <a:t>	"length": 2000, // </a:t>
                      </a:r>
                      <a:r>
                        <a:rPr lang="ko-KR" altLang="en-US" sz="800" dirty="0"/>
                        <a:t>주당 </a:t>
                      </a:r>
                      <a:r>
                        <a:rPr lang="en-US" altLang="ko-KR" sz="800" dirty="0"/>
                        <a:t>1*24</a:t>
                      </a:r>
                      <a:r>
                        <a:rPr lang="ko-KR" altLang="en-US" sz="800" dirty="0"/>
                        <a:t>개 샘플</a:t>
                      </a:r>
                      <a:r>
                        <a:rPr lang="en-US" altLang="ko-KR" sz="800" dirty="0"/>
                        <a:t>, </a:t>
                      </a:r>
                      <a:r>
                        <a:rPr lang="ko-KR" altLang="en-US" sz="800" dirty="0"/>
                        <a:t>연당 최대 </a:t>
                      </a:r>
                      <a:r>
                        <a:rPr lang="en-US" altLang="ko-KR" sz="800" dirty="0"/>
                        <a:t>1,248</a:t>
                      </a:r>
                      <a:r>
                        <a:rPr lang="ko-KR" altLang="en-US" sz="800" dirty="0"/>
                        <a:t>개</a:t>
                      </a:r>
                      <a:endParaRPr lang="en-US" altLang="ko-KR" sz="800" dirty="0"/>
                    </a:p>
                    <a:p>
                      <a:pPr defTabSz="144000" latinLnBrk="1"/>
                      <a:r>
                        <a:rPr lang="en-US" altLang="ko-KR" sz="800" dirty="0"/>
                        <a:t>	"</a:t>
                      </a:r>
                      <a:r>
                        <a:rPr lang="en-US" altLang="ko-KR" sz="800" dirty="0" err="1"/>
                        <a:t>orderColumnName</a:t>
                      </a:r>
                      <a:r>
                        <a:rPr lang="en-US" altLang="ko-KR" sz="800" dirty="0"/>
                        <a:t>": "</a:t>
                      </a:r>
                      <a:r>
                        <a:rPr lang="en-US" altLang="ko-KR" sz="800" dirty="0" err="1">
                          <a:highlight>
                            <a:srgbClr val="FFFF00"/>
                          </a:highlight>
                        </a:rPr>
                        <a:t>growthAt</a:t>
                      </a:r>
                      <a:r>
                        <a:rPr lang="en-US" altLang="ko-KR" sz="800" dirty="0"/>
                        <a:t>",</a:t>
                      </a:r>
                    </a:p>
                    <a:p>
                      <a:pPr defTabSz="144000" latinLnBrk="1"/>
                      <a:r>
                        <a:rPr lang="en-US" altLang="ko-KR" sz="800" dirty="0"/>
                        <a:t>	"order": "</a:t>
                      </a:r>
                      <a:r>
                        <a:rPr lang="en-US" altLang="ko-KR" sz="800" dirty="0" err="1"/>
                        <a:t>asc</a:t>
                      </a:r>
                      <a:r>
                        <a:rPr lang="en-US" altLang="ko-KR" sz="800" dirty="0"/>
                        <a:t>",</a:t>
                      </a:r>
                    </a:p>
                    <a:p>
                      <a:pPr defTabSz="144000" latinLnBrk="1"/>
                      <a:r>
                        <a:rPr lang="en-US" altLang="ko-KR" sz="800" dirty="0"/>
                        <a:t>	"draw": 0,</a:t>
                      </a:r>
                    </a:p>
                    <a:p>
                      <a:pPr defTabSz="144000" latinLnBrk="1"/>
                      <a:r>
                        <a:rPr lang="en-US" altLang="ko-KR" sz="800" dirty="0"/>
                        <a:t>	"</a:t>
                      </a:r>
                      <a:r>
                        <a:rPr lang="en-US" altLang="ko-KR" sz="800" dirty="0" err="1"/>
                        <a:t>searchColumns</a:t>
                      </a:r>
                      <a:r>
                        <a:rPr lang="en-US" altLang="ko-KR" sz="800" dirty="0"/>
                        <a:t>[</a:t>
                      </a:r>
                      <a:r>
                        <a:rPr lang="en-US" altLang="ko-KR" sz="800" dirty="0" err="1">
                          <a:highlight>
                            <a:srgbClr val="FFFF00"/>
                          </a:highlight>
                        </a:rPr>
                        <a:t>growthAtGreaterThanEqual</a:t>
                      </a:r>
                      <a:r>
                        <a:rPr lang="en-US" altLang="ko-KR" sz="800" dirty="0"/>
                        <a:t>]": "</a:t>
                      </a:r>
                      <a:r>
                        <a:rPr kumimoji="0" lang="en-US" altLang="ko-KR" sz="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2024-03-20 00:00:00</a:t>
                      </a:r>
                      <a:r>
                        <a:rPr lang="en-US" altLang="ko-KR" sz="800" dirty="0"/>
                        <a:t>",</a:t>
                      </a:r>
                    </a:p>
                    <a:p>
                      <a:pPr defTabSz="144000" latinLnBrk="1"/>
                      <a:r>
                        <a:rPr lang="en-US" altLang="ko-KR" sz="800" dirty="0"/>
                        <a:t>	"</a:t>
                      </a:r>
                      <a:r>
                        <a:rPr lang="en-US" altLang="ko-KR" sz="800" dirty="0" err="1"/>
                        <a:t>searchColumns</a:t>
                      </a:r>
                      <a:r>
                        <a:rPr lang="en-US" altLang="ko-KR" sz="800" dirty="0"/>
                        <a:t>[</a:t>
                      </a:r>
                      <a:r>
                        <a:rPr lang="en-US" altLang="ko-KR" sz="800" dirty="0" err="1">
                          <a:highlight>
                            <a:srgbClr val="FFFF00"/>
                          </a:highlight>
                        </a:rPr>
                        <a:t>growthAtLessThan</a:t>
                      </a:r>
                      <a:r>
                        <a:rPr lang="en-US" altLang="ko-KR" sz="800" dirty="0"/>
                        <a:t>]": "</a:t>
                      </a:r>
                      <a:r>
                        <a:rPr kumimoji="0" lang="en-US" altLang="ko-KR" sz="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2024-03-21 00:00:00</a:t>
                      </a:r>
                      <a:r>
                        <a:rPr lang="en-US" altLang="ko-KR" sz="800" dirty="0"/>
                        <a:t>"</a:t>
                      </a:r>
                    </a:p>
                    <a:p>
                      <a:pPr defTabSz="144000" latinLnBrk="1"/>
                      <a:r>
                        <a:rPr lang="en-US" altLang="ko-KR" sz="800" dirty="0"/>
                        <a:t>}</a:t>
                      </a:r>
                      <a:endParaRPr lang="ko-KR" altLang="en-US" sz="800" dirty="0"/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0314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>
                          <a:solidFill>
                            <a:schemeClr val="bg1"/>
                          </a:solidFill>
                        </a:rPr>
                        <a:t>[x] </a:t>
                      </a:r>
                      <a:r>
                        <a:rPr lang="ko-KR" altLang="en-US" sz="900" b="1" dirty="0" err="1">
                          <a:solidFill>
                            <a:schemeClr val="bg1"/>
                          </a:solidFill>
                        </a:rPr>
                        <a:t>양액센서</a:t>
                      </a:r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 정보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1" i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[x] </a:t>
                      </a:r>
                      <a:r>
                        <a:rPr kumimoji="0" lang="ko-KR" altLang="en-US" sz="900" b="1" i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전력 환경 정보</a:t>
                      </a:r>
                      <a:r>
                        <a:rPr kumimoji="0" lang="en-US" altLang="ko-KR" sz="900" b="1" i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(1)</a:t>
                      </a:r>
                      <a:endParaRPr lang="ko-KR" altLang="en-US" sz="9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1" i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[x] </a:t>
                      </a:r>
                      <a:r>
                        <a:rPr kumimoji="0" lang="ko-KR" altLang="en-US" sz="900" b="1" i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전력 환경 정보</a:t>
                      </a:r>
                      <a:r>
                        <a:rPr kumimoji="0" lang="en-US" altLang="ko-KR" sz="900" b="1" i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(2)</a:t>
                      </a:r>
                      <a:endParaRPr lang="ko-KR" altLang="en-US" sz="9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11377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nutrient-solution</a:t>
                      </a:r>
                      <a:endParaRPr lang="ko-KR" altLang="en-US" sz="900" b="1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power-env</a:t>
                      </a:r>
                      <a:endParaRPr lang="ko-KR" altLang="en-US" sz="9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power-env</a:t>
                      </a:r>
                      <a:endParaRPr lang="ko-KR" altLang="en-US" sz="9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661046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1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i="0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{200 : OK} but, </a:t>
                      </a:r>
                      <a:r>
                        <a:rPr lang="en-US" altLang="ko-KR" sz="900" i="0" dirty="0">
                          <a:solidFill>
                            <a:srgbClr val="FF0000"/>
                          </a:solidFill>
                          <a:highlight>
                            <a:srgbClr val="FFFF00"/>
                          </a:highlight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N/A</a:t>
                      </a:r>
                      <a:endParaRPr lang="ko-KR" altLang="en-US" sz="900" i="0" dirty="0">
                        <a:solidFill>
                          <a:srgbClr val="FF0000"/>
                        </a:solidFill>
                        <a:highlight>
                          <a:srgbClr val="FFFF00"/>
                        </a:highlight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1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i="0" dirty="0">
                          <a:solidFill>
                            <a:srgbClr val="FF0000"/>
                          </a:solidFill>
                        </a:rPr>
                        <a:t>{500 : Error}</a:t>
                      </a:r>
                      <a:endParaRPr lang="ko-KR" altLang="en-US" sz="900" i="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1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i="0" dirty="0">
                          <a:solidFill>
                            <a:srgbClr val="FF0000"/>
                          </a:solidFill>
                        </a:rPr>
                        <a:t>{400 : Bad Request}</a:t>
                      </a:r>
                    </a:p>
                    <a:p>
                      <a:pPr marL="0" marR="0" lvl="1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i="0" dirty="0">
                          <a:solidFill>
                            <a:srgbClr val="FF0000"/>
                          </a:solidFill>
                        </a:rPr>
                        <a:t> invalid value('</a:t>
                      </a:r>
                      <a:r>
                        <a:rPr lang="en-US" altLang="ko-KR" sz="900" i="0" dirty="0" err="1">
                          <a:solidFill>
                            <a:srgbClr val="FF0000"/>
                          </a:solidFill>
                        </a:rPr>
                        <a:t>powerAtGreaterThanEqual</a:t>
                      </a:r>
                      <a:r>
                        <a:rPr lang="en-US" altLang="ko-KR" sz="900" i="0" dirty="0">
                          <a:solidFill>
                            <a:srgbClr val="FF0000"/>
                          </a:solidFill>
                        </a:rPr>
                        <a:t>') for '</a:t>
                      </a:r>
                      <a:r>
                        <a:rPr lang="en-US" altLang="ko-KR" sz="900" i="0" dirty="0" err="1">
                          <a:solidFill>
                            <a:srgbClr val="FF0000"/>
                          </a:solidFill>
                        </a:rPr>
                        <a:t>searchColumn</a:t>
                      </a:r>
                      <a:r>
                        <a:rPr lang="en-US" altLang="ko-KR" sz="900" i="0" dirty="0">
                          <a:solidFill>
                            <a:srgbClr val="FF0000"/>
                          </a:solidFill>
                        </a:rPr>
                        <a:t>'</a:t>
                      </a:r>
                      <a:endParaRPr lang="ko-KR" altLang="en-US" sz="900" i="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96252221"/>
                  </a:ext>
                </a:extLst>
              </a:tr>
              <a:tr h="1800000">
                <a:tc>
                  <a:txBody>
                    <a:bodyPr/>
                    <a:lstStyle/>
                    <a:p>
                      <a:pPr defTabSz="144000" latinLnBrk="1"/>
                      <a:r>
                        <a:rPr lang="en-US" altLang="ko-KR" sz="800" dirty="0"/>
                        <a:t>{</a:t>
                      </a:r>
                    </a:p>
                    <a:p>
                      <a:pPr defTabSz="144000" latinLnBrk="1"/>
                      <a:r>
                        <a:rPr lang="en-US" altLang="ko-KR" sz="800" dirty="0"/>
                        <a:t>	"start": 0,</a:t>
                      </a:r>
                    </a:p>
                    <a:p>
                      <a:pPr defTabSz="144000" latinLnBrk="1"/>
                      <a:r>
                        <a:rPr lang="en-US" altLang="ko-KR" sz="800" dirty="0"/>
                        <a:t>	"length": 2000,</a:t>
                      </a:r>
                    </a:p>
                    <a:p>
                      <a:pPr defTabSz="144000" latinLnBrk="1"/>
                      <a:r>
                        <a:rPr lang="en-US" altLang="ko-KR" sz="800" dirty="0"/>
                        <a:t>	"</a:t>
                      </a:r>
                      <a:r>
                        <a:rPr lang="en-US" altLang="ko-KR" sz="800" dirty="0" err="1"/>
                        <a:t>orderColumnName</a:t>
                      </a:r>
                      <a:r>
                        <a:rPr lang="en-US" altLang="ko-KR" sz="800" dirty="0"/>
                        <a:t>": "</a:t>
                      </a:r>
                      <a:r>
                        <a:rPr lang="en-US" altLang="ko-KR" sz="800" dirty="0" err="1"/>
                        <a:t>sensingAt</a:t>
                      </a:r>
                      <a:r>
                        <a:rPr lang="en-US" altLang="ko-KR" sz="800" dirty="0"/>
                        <a:t>",</a:t>
                      </a:r>
                    </a:p>
                    <a:p>
                      <a:pPr defTabSz="144000" latinLnBrk="1"/>
                      <a:r>
                        <a:rPr lang="en-US" altLang="ko-KR" sz="800" dirty="0"/>
                        <a:t>	"order": "</a:t>
                      </a:r>
                      <a:r>
                        <a:rPr lang="en-US" altLang="ko-KR" sz="800" dirty="0" err="1"/>
                        <a:t>asc</a:t>
                      </a:r>
                      <a:r>
                        <a:rPr lang="en-US" altLang="ko-KR" sz="800" dirty="0"/>
                        <a:t>",</a:t>
                      </a:r>
                    </a:p>
                    <a:p>
                      <a:pPr defTabSz="144000" latinLnBrk="1"/>
                      <a:r>
                        <a:rPr lang="en-US" altLang="ko-KR" sz="800" dirty="0"/>
                        <a:t>	"draw": 0,</a:t>
                      </a:r>
                    </a:p>
                    <a:p>
                      <a:pPr defTabSz="144000" latinLnBrk="1"/>
                      <a:r>
                        <a:rPr lang="en-US" altLang="ko-KR" sz="800" dirty="0"/>
                        <a:t>	"</a:t>
                      </a:r>
                      <a:r>
                        <a:rPr lang="en-US" altLang="ko-KR" sz="800" dirty="0" err="1"/>
                        <a:t>searchColumns</a:t>
                      </a:r>
                      <a:r>
                        <a:rPr lang="en-US" altLang="ko-KR" sz="800" dirty="0"/>
                        <a:t>[</a:t>
                      </a:r>
                      <a:r>
                        <a:rPr lang="en-US" altLang="ko-KR" sz="800" dirty="0" err="1"/>
                        <a:t>sensorNo</a:t>
                      </a:r>
                      <a:r>
                        <a:rPr lang="en-US" altLang="ko-KR" sz="800" dirty="0"/>
                        <a:t>]" : 0,</a:t>
                      </a:r>
                    </a:p>
                    <a:p>
                      <a:pPr defTabSz="144000" latinLnBrk="1"/>
                      <a:r>
                        <a:rPr lang="en-US" altLang="ko-KR" sz="800" dirty="0"/>
                        <a:t>	"</a:t>
                      </a:r>
                      <a:r>
                        <a:rPr lang="en-US" altLang="ko-KR" sz="800" dirty="0" err="1"/>
                        <a:t>searchColumns</a:t>
                      </a:r>
                      <a:r>
                        <a:rPr lang="en-US" altLang="ko-KR" sz="800" dirty="0"/>
                        <a:t>[</a:t>
                      </a:r>
                      <a:r>
                        <a:rPr lang="en-US" altLang="ko-KR" sz="800" dirty="0" err="1"/>
                        <a:t>sensingAtGreaterThanEqual</a:t>
                      </a:r>
                      <a:r>
                        <a:rPr lang="en-US" altLang="ko-KR" sz="800" dirty="0"/>
                        <a:t>]": "</a:t>
                      </a:r>
                      <a:r>
                        <a:rPr kumimoji="0" lang="en-US" altLang="ko-KR" sz="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2024-03-20 00:00:00</a:t>
                      </a:r>
                      <a:r>
                        <a:rPr lang="en-US" altLang="ko-KR" sz="800" dirty="0"/>
                        <a:t>",</a:t>
                      </a:r>
                    </a:p>
                    <a:p>
                      <a:pPr defTabSz="144000" latinLnBrk="1"/>
                      <a:r>
                        <a:rPr lang="en-US" altLang="ko-KR" sz="800" dirty="0"/>
                        <a:t>	"</a:t>
                      </a:r>
                      <a:r>
                        <a:rPr lang="en-US" altLang="ko-KR" sz="800" dirty="0" err="1"/>
                        <a:t>searchColumns</a:t>
                      </a:r>
                      <a:r>
                        <a:rPr lang="en-US" altLang="ko-KR" sz="800" dirty="0"/>
                        <a:t>[</a:t>
                      </a:r>
                      <a:r>
                        <a:rPr lang="en-US" altLang="ko-KR" sz="800" dirty="0" err="1"/>
                        <a:t>sensingAtLessThan</a:t>
                      </a:r>
                      <a:r>
                        <a:rPr lang="en-US" altLang="ko-KR" sz="800" dirty="0"/>
                        <a:t>]": "</a:t>
                      </a:r>
                      <a:r>
                        <a:rPr kumimoji="0" lang="en-US" altLang="ko-KR" sz="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2024-03-21 00:00:00"</a:t>
                      </a:r>
                      <a:endParaRPr lang="en-US" altLang="ko-KR" sz="800" dirty="0"/>
                    </a:p>
                    <a:p>
                      <a:pPr defTabSz="144000" latinLnBrk="1"/>
                      <a:r>
                        <a:rPr lang="en-US" altLang="ko-KR" sz="800" dirty="0"/>
                        <a:t>}</a:t>
                      </a:r>
                    </a:p>
                    <a:p>
                      <a:pPr defTabSz="144000" latinLnBrk="1"/>
                      <a:endParaRPr lang="ko-KR" altLang="en-US" sz="800" dirty="0"/>
                    </a:p>
                  </a:txBody>
                  <a:tcPr marL="36000" marR="36000" marT="36000" marB="36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defTabSz="144000" latinLnBrk="1"/>
                      <a:r>
                        <a:rPr lang="en-US" altLang="ko-KR" sz="800" dirty="0"/>
                        <a:t>{</a:t>
                      </a:r>
                    </a:p>
                    <a:p>
                      <a:pPr defTabSz="144000" latinLnBrk="1"/>
                      <a:r>
                        <a:rPr lang="en-US" altLang="ko-KR" sz="800" dirty="0"/>
                        <a:t>	"start": 0,</a:t>
                      </a:r>
                    </a:p>
                    <a:p>
                      <a:pPr defTabSz="144000" latinLnBrk="1"/>
                      <a:r>
                        <a:rPr lang="en-US" altLang="ko-KR" sz="800" dirty="0"/>
                        <a:t>	"length": 2000,</a:t>
                      </a:r>
                    </a:p>
                    <a:p>
                      <a:pPr defTabSz="144000" latinLnBrk="1"/>
                      <a:r>
                        <a:rPr lang="en-US" altLang="ko-KR" sz="800" dirty="0"/>
                        <a:t>	"</a:t>
                      </a:r>
                      <a:r>
                        <a:rPr lang="en-US" altLang="ko-KR" sz="800" dirty="0" err="1"/>
                        <a:t>orderColumnName</a:t>
                      </a:r>
                      <a:r>
                        <a:rPr lang="en-US" altLang="ko-KR" sz="800" dirty="0"/>
                        <a:t>": "</a:t>
                      </a:r>
                      <a:r>
                        <a:rPr lang="en-US" altLang="ko-KR" sz="800" dirty="0" err="1"/>
                        <a:t>sensingAt</a:t>
                      </a:r>
                      <a:r>
                        <a:rPr lang="en-US" altLang="ko-KR" sz="800" dirty="0"/>
                        <a:t>",</a:t>
                      </a:r>
                    </a:p>
                    <a:p>
                      <a:pPr defTabSz="144000" latinLnBrk="1"/>
                      <a:r>
                        <a:rPr lang="en-US" altLang="ko-KR" sz="800" dirty="0"/>
                        <a:t>	"order": "</a:t>
                      </a:r>
                      <a:r>
                        <a:rPr lang="en-US" altLang="ko-KR" sz="800" dirty="0" err="1"/>
                        <a:t>asc</a:t>
                      </a:r>
                      <a:r>
                        <a:rPr lang="en-US" altLang="ko-KR" sz="800" dirty="0"/>
                        <a:t>",</a:t>
                      </a:r>
                    </a:p>
                    <a:p>
                      <a:pPr defTabSz="144000" latinLnBrk="1"/>
                      <a:r>
                        <a:rPr lang="en-US" altLang="ko-KR" sz="800" dirty="0"/>
                        <a:t>	"draw": 0,</a:t>
                      </a:r>
                    </a:p>
                    <a:p>
                      <a:pPr defTabSz="144000" latinLnBrk="1"/>
                      <a:r>
                        <a:rPr lang="en-US" altLang="ko-KR" sz="800" dirty="0"/>
                        <a:t>	"</a:t>
                      </a:r>
                      <a:r>
                        <a:rPr lang="en-US" altLang="ko-KR" sz="800" dirty="0" err="1"/>
                        <a:t>searchColumns</a:t>
                      </a:r>
                      <a:r>
                        <a:rPr lang="en-US" altLang="ko-KR" sz="800" dirty="0"/>
                        <a:t>[</a:t>
                      </a:r>
                      <a:r>
                        <a:rPr lang="en-US" altLang="ko-KR" sz="800" dirty="0" err="1"/>
                        <a:t>sensingAtGreaterThanEqual</a:t>
                      </a:r>
                      <a:r>
                        <a:rPr lang="en-US" altLang="ko-KR" sz="800" dirty="0"/>
                        <a:t>]": "</a:t>
                      </a:r>
                      <a:r>
                        <a:rPr kumimoji="0" lang="en-US" altLang="ko-KR" sz="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2024-03-20 00:00:00</a:t>
                      </a:r>
                      <a:r>
                        <a:rPr lang="en-US" altLang="ko-KR" sz="800" dirty="0"/>
                        <a:t>",</a:t>
                      </a:r>
                    </a:p>
                    <a:p>
                      <a:pPr defTabSz="144000" latinLnBrk="1"/>
                      <a:r>
                        <a:rPr lang="en-US" altLang="ko-KR" sz="800" dirty="0"/>
                        <a:t>	"</a:t>
                      </a:r>
                      <a:r>
                        <a:rPr lang="en-US" altLang="ko-KR" sz="800" dirty="0" err="1"/>
                        <a:t>searchColumns</a:t>
                      </a:r>
                      <a:r>
                        <a:rPr lang="en-US" altLang="ko-KR" sz="800" dirty="0"/>
                        <a:t>[</a:t>
                      </a:r>
                      <a:r>
                        <a:rPr lang="en-US" altLang="ko-KR" sz="800" dirty="0" err="1"/>
                        <a:t>sensingAtLessThan</a:t>
                      </a:r>
                      <a:r>
                        <a:rPr lang="en-US" altLang="ko-KR" sz="800" dirty="0"/>
                        <a:t>]": "</a:t>
                      </a:r>
                      <a:r>
                        <a:rPr kumimoji="0" lang="en-US" altLang="ko-KR" sz="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2024-03-21 00:00:00</a:t>
                      </a:r>
                      <a:r>
                        <a:rPr lang="en-US" altLang="ko-KR" sz="800" dirty="0"/>
                        <a:t>"</a:t>
                      </a:r>
                    </a:p>
                    <a:p>
                      <a:pPr defTabSz="144000" latinLnBrk="1"/>
                      <a:r>
                        <a:rPr lang="en-US" altLang="ko-KR" sz="800" dirty="0"/>
                        <a:t>}</a:t>
                      </a:r>
                      <a:endParaRPr lang="ko-KR" altLang="en-US" sz="800" dirty="0"/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defTabSz="144000" latinLnBrk="1"/>
                      <a:r>
                        <a:rPr lang="en-US" altLang="ko-KR" sz="800" dirty="0"/>
                        <a:t>{</a:t>
                      </a:r>
                    </a:p>
                    <a:p>
                      <a:pPr defTabSz="144000" latinLnBrk="1"/>
                      <a:r>
                        <a:rPr lang="en-US" altLang="ko-KR" sz="800" dirty="0"/>
                        <a:t>	"start": 0,</a:t>
                      </a:r>
                    </a:p>
                    <a:p>
                      <a:pPr defTabSz="144000" latinLnBrk="1"/>
                      <a:r>
                        <a:rPr lang="en-US" altLang="ko-KR" sz="800" dirty="0"/>
                        <a:t>	"length": 2000,</a:t>
                      </a:r>
                    </a:p>
                    <a:p>
                      <a:pPr defTabSz="144000" latinLnBrk="1"/>
                      <a:r>
                        <a:rPr lang="en-US" altLang="ko-KR" sz="800" dirty="0"/>
                        <a:t>	"</a:t>
                      </a:r>
                      <a:r>
                        <a:rPr lang="en-US" altLang="ko-KR" sz="800" dirty="0" err="1"/>
                        <a:t>orderColumnName</a:t>
                      </a:r>
                      <a:r>
                        <a:rPr lang="en-US" altLang="ko-KR" sz="800" dirty="0"/>
                        <a:t>": "</a:t>
                      </a:r>
                      <a:r>
                        <a:rPr lang="en-US" altLang="ko-KR" sz="800" dirty="0" err="1">
                          <a:highlight>
                            <a:srgbClr val="FFFF00"/>
                          </a:highlight>
                        </a:rPr>
                        <a:t>powerAt</a:t>
                      </a:r>
                      <a:r>
                        <a:rPr lang="en-US" altLang="ko-KR" sz="800" dirty="0"/>
                        <a:t>",</a:t>
                      </a:r>
                    </a:p>
                    <a:p>
                      <a:pPr defTabSz="144000" latinLnBrk="1"/>
                      <a:r>
                        <a:rPr lang="en-US" altLang="ko-KR" sz="800" dirty="0"/>
                        <a:t>	"order": "</a:t>
                      </a:r>
                      <a:r>
                        <a:rPr lang="en-US" altLang="ko-KR" sz="800" dirty="0" err="1"/>
                        <a:t>asc</a:t>
                      </a:r>
                      <a:r>
                        <a:rPr lang="en-US" altLang="ko-KR" sz="800" dirty="0"/>
                        <a:t>",</a:t>
                      </a:r>
                    </a:p>
                    <a:p>
                      <a:pPr defTabSz="144000" latinLnBrk="1"/>
                      <a:r>
                        <a:rPr lang="en-US" altLang="ko-KR" sz="800" dirty="0"/>
                        <a:t>	"draw": 0,</a:t>
                      </a:r>
                    </a:p>
                    <a:p>
                      <a:pPr defTabSz="144000" latinLnBrk="1"/>
                      <a:r>
                        <a:rPr lang="en-US" altLang="ko-KR" sz="800" dirty="0"/>
                        <a:t>	"</a:t>
                      </a:r>
                      <a:r>
                        <a:rPr lang="en-US" altLang="ko-KR" sz="800" dirty="0" err="1"/>
                        <a:t>searchColumns</a:t>
                      </a:r>
                      <a:r>
                        <a:rPr lang="en-US" altLang="ko-KR" sz="800" dirty="0"/>
                        <a:t>[</a:t>
                      </a:r>
                      <a:r>
                        <a:rPr lang="en-US" altLang="ko-KR" sz="800" dirty="0" err="1">
                          <a:highlight>
                            <a:srgbClr val="FFFF00"/>
                          </a:highlight>
                        </a:rPr>
                        <a:t>powerAtGreaterThanEqual</a:t>
                      </a:r>
                      <a:r>
                        <a:rPr lang="en-US" altLang="ko-KR" sz="800" dirty="0"/>
                        <a:t>]": "</a:t>
                      </a:r>
                      <a:r>
                        <a:rPr kumimoji="0" lang="en-US" altLang="ko-KR" sz="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2024-03-20 00:00:00</a:t>
                      </a:r>
                      <a:r>
                        <a:rPr lang="en-US" altLang="ko-KR" sz="800" dirty="0"/>
                        <a:t>",</a:t>
                      </a:r>
                    </a:p>
                    <a:p>
                      <a:pPr defTabSz="144000" latinLnBrk="1"/>
                      <a:r>
                        <a:rPr lang="en-US" altLang="ko-KR" sz="800" dirty="0"/>
                        <a:t>	"</a:t>
                      </a:r>
                      <a:r>
                        <a:rPr lang="en-US" altLang="ko-KR" sz="800" dirty="0" err="1"/>
                        <a:t>searchColumns</a:t>
                      </a:r>
                      <a:r>
                        <a:rPr lang="en-US" altLang="ko-KR" sz="800" dirty="0"/>
                        <a:t>[</a:t>
                      </a:r>
                      <a:r>
                        <a:rPr lang="en-US" altLang="ko-KR" sz="800" dirty="0" err="1">
                          <a:highlight>
                            <a:srgbClr val="FFFF00"/>
                          </a:highlight>
                        </a:rPr>
                        <a:t>powerAtLessThan</a:t>
                      </a:r>
                      <a:r>
                        <a:rPr lang="en-US" altLang="ko-KR" sz="800" dirty="0"/>
                        <a:t>]": "</a:t>
                      </a:r>
                      <a:r>
                        <a:rPr kumimoji="0" lang="en-US" altLang="ko-KR" sz="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2024-03-21 00:00:00</a:t>
                      </a:r>
                      <a:r>
                        <a:rPr lang="en-US" altLang="ko-KR" sz="800" dirty="0"/>
                        <a:t>"</a:t>
                      </a:r>
                    </a:p>
                    <a:p>
                      <a:pPr defTabSz="144000" latinLnBrk="1"/>
                      <a:r>
                        <a:rPr lang="en-US" altLang="ko-KR" sz="800" dirty="0"/>
                        <a:t>}</a:t>
                      </a:r>
                      <a:endParaRPr lang="ko-KR" altLang="en-US" sz="800" dirty="0"/>
                    </a:p>
                    <a:p>
                      <a:pPr defTabSz="144000" latinLnBrk="1"/>
                      <a:endParaRPr lang="en-US" altLang="ko-KR" sz="800" dirty="0"/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718419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615598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2D3772-6CF2-D192-6FF2-9A1981194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지난주 논의사항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5D0E3F3-F505-85AE-13A6-E784E749B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45EC4A9-FE6A-48EC-B998-4B7AD00BB17C}" type="slidenum">
              <a:rPr lang="ko-KR" altLang="en-US" smtClean="0"/>
              <a:pPr>
                <a:defRPr/>
              </a:pPr>
              <a:t>6</a:t>
            </a:fld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54F11BF-6C9F-E911-B3EB-B28BA92EF2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9839" y="1124744"/>
            <a:ext cx="10972800" cy="4900054"/>
          </a:xfrm>
        </p:spPr>
        <p:txBody>
          <a:bodyPr>
            <a:noAutofit/>
          </a:bodyPr>
          <a:lstStyle/>
          <a:p>
            <a:r>
              <a:rPr lang="en-US" altLang="ko-KR" b="1" kern="0" spc="-1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To do list</a:t>
            </a:r>
          </a:p>
          <a:p>
            <a:pPr lvl="1"/>
            <a:r>
              <a:rPr lang="ko-KR" altLang="en-US" sz="2000" kern="0" spc="-100" dirty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데이터 증분 </a:t>
            </a:r>
            <a:r>
              <a:rPr lang="en-US" altLang="ko-KR" sz="2000" kern="0" spc="-100" dirty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2000" kern="0" spc="-100" dirty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보간법</a:t>
            </a:r>
            <a:r>
              <a:rPr lang="en-US" altLang="ko-KR" sz="2000" kern="0" spc="-100" dirty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) : Y</a:t>
            </a:r>
            <a:r>
              <a:rPr lang="ko-KR" altLang="en-US" sz="2000" kern="0" spc="-100" dirty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에 대한 </a:t>
            </a:r>
            <a:r>
              <a:rPr lang="en-US" altLang="ko-KR" sz="2000" kern="0" spc="-100" dirty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up sampling (1</a:t>
            </a:r>
            <a:r>
              <a:rPr lang="ko-KR" altLang="en-US" sz="2000" kern="0" spc="-100" dirty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주 간격 </a:t>
            </a:r>
            <a:r>
              <a:rPr lang="en-US" altLang="ko-KR" sz="2000" kern="0" spc="-100" dirty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-&gt; 1</a:t>
            </a:r>
            <a:r>
              <a:rPr lang="ko-KR" altLang="en-US" sz="2000" kern="0" spc="-100" dirty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분 간격으로 바꿔 늘림</a:t>
            </a:r>
            <a:r>
              <a:rPr lang="en-US" altLang="ko-KR" sz="2000" kern="0" spc="-100" dirty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lvl="1"/>
            <a:r>
              <a:rPr lang="en-US" altLang="ko-KR" sz="2000" kern="0" spc="-100" dirty="0">
                <a:solidFill>
                  <a:schemeClr val="tx1"/>
                </a:solidFill>
                <a:latin typeface="맑은 고딕" panose="020B0503020000020004" pitchFamily="50" charset="-127"/>
              </a:rPr>
              <a:t>X</a:t>
            </a:r>
            <a:r>
              <a:rPr lang="ko-KR" altLang="en-US" sz="2000" kern="0" spc="-100" dirty="0">
                <a:solidFill>
                  <a:schemeClr val="tx1"/>
                </a:solidFill>
                <a:latin typeface="맑은 고딕" panose="020B0503020000020004" pitchFamily="50" charset="-127"/>
              </a:rPr>
              <a:t>에 대한 </a:t>
            </a:r>
            <a:r>
              <a:rPr lang="en-US" altLang="ko-KR" sz="2000" kern="0" spc="-100" dirty="0">
                <a:solidFill>
                  <a:schemeClr val="tx1"/>
                </a:solidFill>
                <a:latin typeface="맑은 고딕" panose="020B0503020000020004" pitchFamily="50" charset="-127"/>
              </a:rPr>
              <a:t>resampling (0:11 | 1:01</a:t>
            </a:r>
            <a:r>
              <a:rPr lang="ko-KR" altLang="en-US" sz="2000" kern="0" spc="-100" dirty="0">
                <a:solidFill>
                  <a:schemeClr val="tx1"/>
                </a:solidFill>
                <a:latin typeface="맑은 고딕" panose="020B0503020000020004" pitchFamily="50" charset="-127"/>
              </a:rPr>
              <a:t> 간격 </a:t>
            </a:r>
            <a:r>
              <a:rPr lang="en-US" altLang="ko-KR" sz="2000" kern="0" spc="-100" dirty="0">
                <a:solidFill>
                  <a:schemeClr val="tx1"/>
                </a:solidFill>
                <a:latin typeface="맑은 고딕" panose="020B0503020000020004" pitchFamily="50" charset="-127"/>
              </a:rPr>
              <a:t>-&gt; 1</a:t>
            </a:r>
            <a:r>
              <a:rPr lang="ko-KR" altLang="en-US" sz="2000" kern="0" spc="-100" dirty="0">
                <a:solidFill>
                  <a:schemeClr val="tx1"/>
                </a:solidFill>
                <a:latin typeface="맑은 고딕" panose="020B0503020000020004" pitchFamily="50" charset="-127"/>
              </a:rPr>
              <a:t>분 간격으로 재배치</a:t>
            </a:r>
            <a:r>
              <a:rPr lang="en-US" altLang="ko-KR" sz="2000" kern="0" spc="-100" dirty="0">
                <a:solidFill>
                  <a:schemeClr val="tx1"/>
                </a:solidFill>
                <a:latin typeface="맑은 고딕" panose="020B0503020000020004" pitchFamily="50" charset="-127"/>
              </a:rPr>
              <a:t>)</a:t>
            </a:r>
          </a:p>
          <a:p>
            <a:pPr lvl="1"/>
            <a:r>
              <a:rPr lang="en-US" altLang="ko-KR" sz="2000" kern="0" spc="-100" dirty="0">
                <a:solidFill>
                  <a:schemeClr val="tx1"/>
                </a:solidFill>
                <a:latin typeface="맑은 고딕" panose="020B0503020000020004" pitchFamily="50" charset="-127"/>
              </a:rPr>
              <a:t>influxDB </a:t>
            </a:r>
            <a:r>
              <a:rPr lang="ko-KR" altLang="en-US" sz="2000" kern="0" spc="-100" dirty="0">
                <a:solidFill>
                  <a:schemeClr val="tx1"/>
                </a:solidFill>
                <a:latin typeface="맑은 고딕" panose="020B0503020000020004" pitchFamily="50" charset="-127"/>
              </a:rPr>
              <a:t>데이터 삽입</a:t>
            </a:r>
            <a:endParaRPr lang="en-US" altLang="ko-KR" sz="2000" kern="0" spc="-100" dirty="0">
              <a:solidFill>
                <a:schemeClr val="tx1"/>
              </a:solidFill>
              <a:latin typeface="맑은 고딕" panose="020B0503020000020004" pitchFamily="50" charset="-127"/>
            </a:endParaRPr>
          </a:p>
          <a:p>
            <a:pPr lvl="1"/>
            <a:r>
              <a:rPr lang="en-US" altLang="ko-KR" sz="2000" dirty="0">
                <a:solidFill>
                  <a:schemeClr val="tx1"/>
                </a:solidFill>
              </a:rPr>
              <a:t>Delta Y </a:t>
            </a:r>
            <a:r>
              <a:rPr lang="ko-KR" altLang="en-US" sz="2000" dirty="0">
                <a:solidFill>
                  <a:schemeClr val="tx1"/>
                </a:solidFill>
              </a:rPr>
              <a:t>계산</a:t>
            </a:r>
            <a:endParaRPr lang="en-US" altLang="ko-KR" sz="2000" dirty="0">
              <a:solidFill>
                <a:schemeClr val="tx1"/>
              </a:solidFill>
            </a:endParaRPr>
          </a:p>
          <a:p>
            <a:pPr lvl="1"/>
            <a:r>
              <a:rPr lang="ko-KR" altLang="en-US" sz="2000" dirty="0">
                <a:solidFill>
                  <a:schemeClr val="tx1"/>
                </a:solidFill>
              </a:rPr>
              <a:t>탐색적 데이터 분석</a:t>
            </a:r>
            <a:r>
              <a:rPr lang="en-US" altLang="ko-KR" sz="2000" dirty="0">
                <a:solidFill>
                  <a:schemeClr val="tx1"/>
                </a:solidFill>
              </a:rPr>
              <a:t>(EDA, Exploratory Data Analysis) : </a:t>
            </a:r>
            <a:r>
              <a:rPr lang="ko-KR" altLang="en-US" sz="2000" dirty="0">
                <a:solidFill>
                  <a:schemeClr val="tx1"/>
                </a:solidFill>
              </a:rPr>
              <a:t>시각화</a:t>
            </a:r>
            <a:r>
              <a:rPr lang="en-US" altLang="ko-KR" sz="2000" dirty="0">
                <a:solidFill>
                  <a:schemeClr val="tx1"/>
                </a:solidFill>
              </a:rPr>
              <a:t>, PCA,</a:t>
            </a:r>
            <a:r>
              <a:rPr lang="ko-KR" altLang="en-US" sz="2000" dirty="0">
                <a:solidFill>
                  <a:schemeClr val="tx1"/>
                </a:solidFill>
              </a:rPr>
              <a:t> </a:t>
            </a:r>
            <a:r>
              <a:rPr lang="en-US" altLang="ko-KR" sz="2000" dirty="0">
                <a:solidFill>
                  <a:schemeClr val="tx1"/>
                </a:solidFill>
              </a:rPr>
              <a:t>DT,</a:t>
            </a:r>
            <a:r>
              <a:rPr lang="ko-KR" altLang="en-US" sz="2000" dirty="0">
                <a:solidFill>
                  <a:schemeClr val="tx1"/>
                </a:solidFill>
              </a:rPr>
              <a:t> </a:t>
            </a:r>
            <a:r>
              <a:rPr lang="en-US" altLang="ko-KR" sz="2000" dirty="0">
                <a:solidFill>
                  <a:schemeClr val="tx1"/>
                </a:solidFill>
              </a:rPr>
              <a:t>Reg.(R^2), ...</a:t>
            </a:r>
          </a:p>
          <a:p>
            <a:pPr lvl="1"/>
            <a:r>
              <a:rPr lang="en-US" altLang="ko-KR" sz="2000" dirty="0">
                <a:solidFill>
                  <a:schemeClr val="tx1"/>
                </a:solidFill>
              </a:rPr>
              <a:t>Feature </a:t>
            </a:r>
            <a:r>
              <a:rPr lang="ko-KR" altLang="en-US" sz="2000" dirty="0">
                <a:solidFill>
                  <a:schemeClr val="tx1"/>
                </a:solidFill>
              </a:rPr>
              <a:t>선택</a:t>
            </a:r>
            <a:endParaRPr lang="en-US" altLang="ko-KR" sz="2000" dirty="0">
              <a:solidFill>
                <a:schemeClr val="tx1"/>
              </a:solidFill>
            </a:endParaRPr>
          </a:p>
          <a:p>
            <a:pPr lvl="1"/>
            <a:r>
              <a:rPr lang="ko-KR" altLang="en-US" sz="2000" dirty="0">
                <a:solidFill>
                  <a:schemeClr val="tx1"/>
                </a:solidFill>
              </a:rPr>
              <a:t>모델 학습</a:t>
            </a:r>
            <a:endParaRPr lang="en-US" altLang="ko-KR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80740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2AB5EB6-2336-C9B1-808E-3E145BC3F216}"/>
              </a:ext>
            </a:extLst>
          </p:cNvPr>
          <p:cNvSpPr/>
          <p:nvPr/>
        </p:nvSpPr>
        <p:spPr>
          <a:xfrm>
            <a:off x="1127448" y="1282573"/>
            <a:ext cx="6264696" cy="3586587"/>
          </a:xfrm>
          <a:prstGeom prst="rect">
            <a:avLst/>
          </a:prstGeom>
          <a:solidFill>
            <a:srgbClr val="44546A"/>
          </a:solidFill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36000" tIns="36000" rIns="36000" bIns="36000" rtlCol="0" anchor="b"/>
          <a:lstStyle/>
          <a:p>
            <a:pPr algn="ctr"/>
            <a:endParaRPr lang="ko-KR" altLang="en-US" sz="14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6488D9F-85B5-7933-3E2E-5A5A27AB5544}"/>
              </a:ext>
            </a:extLst>
          </p:cNvPr>
          <p:cNvSpPr/>
          <p:nvPr/>
        </p:nvSpPr>
        <p:spPr>
          <a:xfrm>
            <a:off x="5802646" y="2233670"/>
            <a:ext cx="1425901" cy="2476133"/>
          </a:xfrm>
          <a:prstGeom prst="rect">
            <a:avLst/>
          </a:prstGeom>
          <a:solidFill>
            <a:srgbClr val="385723"/>
          </a:solidFill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36000" tIns="288000" rIns="36000" bIns="36000" rtlCol="0" anchor="t"/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 </a:t>
            </a:r>
            <a:r>
              <a:rPr lang="ko-KR" altLang="en-US" sz="1400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병합기</a:t>
            </a:r>
            <a:endParaRPr lang="ko-KR" altLang="en-US" sz="14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9A8EECA-B336-3605-D369-8DF3F1A60922}"/>
              </a:ext>
            </a:extLst>
          </p:cNvPr>
          <p:cNvSpPr/>
          <p:nvPr/>
        </p:nvSpPr>
        <p:spPr>
          <a:xfrm>
            <a:off x="4187836" y="2233670"/>
            <a:ext cx="1425901" cy="2476133"/>
          </a:xfrm>
          <a:prstGeom prst="rect">
            <a:avLst/>
          </a:prstGeom>
          <a:solidFill>
            <a:srgbClr val="385723"/>
          </a:solidFill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36000" tIns="288000" rIns="36000" bIns="36000" rtlCol="0" anchor="t"/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 전처리기</a:t>
            </a:r>
            <a:endParaRPr lang="en-US" altLang="ko-KR" sz="14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08DD284-1C7F-7304-A3C2-444566FF2B0E}"/>
              </a:ext>
            </a:extLst>
          </p:cNvPr>
          <p:cNvSpPr/>
          <p:nvPr/>
        </p:nvSpPr>
        <p:spPr>
          <a:xfrm>
            <a:off x="1298090" y="2233670"/>
            <a:ext cx="1069426" cy="2476133"/>
          </a:xfrm>
          <a:prstGeom prst="rect">
            <a:avLst/>
          </a:prstGeom>
          <a:solidFill>
            <a:srgbClr val="0070C0"/>
          </a:solidFill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 제공</a:t>
            </a:r>
            <a:endParaRPr lang="en-US" altLang="ko-KR" sz="14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sz="1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API</a:t>
            </a:r>
            <a:endParaRPr lang="ko-KR" altLang="en-US" sz="14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863DB83-DD4D-C6D1-31E2-06655483BCA7}"/>
              </a:ext>
            </a:extLst>
          </p:cNvPr>
          <p:cNvSpPr/>
          <p:nvPr/>
        </p:nvSpPr>
        <p:spPr>
          <a:xfrm>
            <a:off x="2567608" y="2233670"/>
            <a:ext cx="1425901" cy="2476133"/>
          </a:xfrm>
          <a:prstGeom prst="rect">
            <a:avLst/>
          </a:prstGeom>
          <a:solidFill>
            <a:srgbClr val="385723"/>
          </a:solidFill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36000" tIns="288000" rIns="36000" bIns="36000" rtlCol="0" anchor="t"/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 수집기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F24711E-8B32-BF9C-9D8D-CE34BDBCAB32}"/>
              </a:ext>
            </a:extLst>
          </p:cNvPr>
          <p:cNvSpPr/>
          <p:nvPr/>
        </p:nvSpPr>
        <p:spPr>
          <a:xfrm>
            <a:off x="2690926" y="3039156"/>
            <a:ext cx="1187038" cy="1555300"/>
          </a:xfrm>
          <a:prstGeom prst="rect">
            <a:avLst/>
          </a:prstGeom>
          <a:solidFill>
            <a:srgbClr val="843C0C"/>
          </a:solidFill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 수집</a:t>
            </a:r>
            <a:endParaRPr lang="en-US" altLang="ko-KR" sz="14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컴포넌트</a:t>
            </a:r>
            <a:endParaRPr lang="en-US" altLang="ko-KR" sz="14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C983684-80D0-54BD-70F4-CD1201702597}"/>
              </a:ext>
            </a:extLst>
          </p:cNvPr>
          <p:cNvSpPr/>
          <p:nvPr/>
        </p:nvSpPr>
        <p:spPr>
          <a:xfrm>
            <a:off x="4344570" y="3039155"/>
            <a:ext cx="1124747" cy="663368"/>
          </a:xfrm>
          <a:prstGeom prst="rect">
            <a:avLst/>
          </a:prstGeom>
          <a:solidFill>
            <a:srgbClr val="C00000"/>
          </a:solidFill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1400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업샘플링</a:t>
            </a:r>
            <a:endParaRPr lang="en-US" altLang="ko-KR" sz="14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컴포넌트</a:t>
            </a:r>
            <a:endParaRPr lang="en-US" altLang="ko-KR" sz="14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sz="1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(for Y)</a:t>
            </a:r>
            <a:endParaRPr lang="ko-KR" altLang="en-US" sz="14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2D9B0E5-A6FD-AA97-68C4-D3C7D4E88534}"/>
              </a:ext>
            </a:extLst>
          </p:cNvPr>
          <p:cNvSpPr/>
          <p:nvPr/>
        </p:nvSpPr>
        <p:spPr>
          <a:xfrm>
            <a:off x="5950033" y="3042607"/>
            <a:ext cx="1278514" cy="1554822"/>
          </a:xfrm>
          <a:prstGeom prst="rect">
            <a:avLst/>
          </a:prstGeom>
          <a:solidFill>
            <a:srgbClr val="002060"/>
          </a:solidFill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 병합</a:t>
            </a:r>
            <a:endParaRPr lang="en-US" altLang="ko-KR" sz="14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컴포넌트</a:t>
            </a:r>
          </a:p>
        </p:txBody>
      </p:sp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29EFDD39-2B30-B682-C216-ABF1A3B6F0AD}"/>
              </a:ext>
            </a:extLst>
          </p:cNvPr>
          <p:cNvSpPr/>
          <p:nvPr/>
        </p:nvSpPr>
        <p:spPr>
          <a:xfrm rot="16200000">
            <a:off x="6675028" y="2398655"/>
            <a:ext cx="968373" cy="319530"/>
          </a:xfrm>
          <a:prstGeom prst="rightArrow">
            <a:avLst>
              <a:gd name="adj1" fmla="val 45181"/>
              <a:gd name="adj2" fmla="val 56023"/>
            </a:avLst>
          </a:prstGeom>
          <a:solidFill>
            <a:srgbClr val="7030A0"/>
          </a:solidFill>
          <a:ln w="127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36000" tIns="36000" rIns="36000" bIns="36000" rtlCol="0" anchor="ctr"/>
          <a:lstStyle/>
          <a:p>
            <a:pPr algn="ctr"/>
            <a:endParaRPr lang="ko-KR" altLang="en-US" sz="96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화살표: 오른쪽 26">
            <a:extLst>
              <a:ext uri="{FF2B5EF4-FFF2-40B4-BE49-F238E27FC236}">
                <a16:creationId xmlns:a16="http://schemas.microsoft.com/office/drawing/2014/main" id="{0B2328EE-1121-97FB-1ED0-1727AB36709D}"/>
              </a:ext>
            </a:extLst>
          </p:cNvPr>
          <p:cNvSpPr/>
          <p:nvPr/>
        </p:nvSpPr>
        <p:spPr>
          <a:xfrm>
            <a:off x="2373281" y="3382728"/>
            <a:ext cx="317645" cy="488789"/>
          </a:xfrm>
          <a:prstGeom prst="rightArrow">
            <a:avLst>
              <a:gd name="adj1" fmla="val 45181"/>
              <a:gd name="adj2" fmla="val 56023"/>
            </a:avLst>
          </a:prstGeom>
          <a:solidFill>
            <a:srgbClr val="BFBFBF"/>
          </a:solidFill>
          <a:ln w="127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36000" tIns="36000" rIns="36000" bIns="36000" rtlCol="0" anchor="ctr"/>
          <a:lstStyle/>
          <a:p>
            <a:pPr algn="ctr"/>
            <a:endParaRPr lang="ko-KR" altLang="en-US" sz="96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화살표: 오른쪽 31">
            <a:extLst>
              <a:ext uri="{FF2B5EF4-FFF2-40B4-BE49-F238E27FC236}">
                <a16:creationId xmlns:a16="http://schemas.microsoft.com/office/drawing/2014/main" id="{44FF9BEF-86F5-200F-EC3C-0BB26F640506}"/>
              </a:ext>
            </a:extLst>
          </p:cNvPr>
          <p:cNvSpPr/>
          <p:nvPr/>
        </p:nvSpPr>
        <p:spPr>
          <a:xfrm>
            <a:off x="5466784" y="3223800"/>
            <a:ext cx="469578" cy="319530"/>
          </a:xfrm>
          <a:prstGeom prst="rightArrow">
            <a:avLst>
              <a:gd name="adj1" fmla="val 45181"/>
              <a:gd name="adj2" fmla="val 56023"/>
            </a:avLst>
          </a:prstGeom>
          <a:solidFill>
            <a:srgbClr val="002060"/>
          </a:solidFill>
          <a:ln w="127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36000" tIns="36000" rIns="36000" bIns="36000" rtlCol="0" anchor="ctr"/>
          <a:lstStyle/>
          <a:p>
            <a:pPr algn="ctr"/>
            <a:endParaRPr lang="ko-KR" altLang="en-US" sz="96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4FE5CC60-3B50-EFBD-2A44-C851AD4AF0E2}"/>
              </a:ext>
            </a:extLst>
          </p:cNvPr>
          <p:cNvSpPr/>
          <p:nvPr/>
        </p:nvSpPr>
        <p:spPr>
          <a:xfrm>
            <a:off x="3682186" y="1434305"/>
            <a:ext cx="3546361" cy="630919"/>
          </a:xfrm>
          <a:prstGeom prst="rect">
            <a:avLst/>
          </a:prstGeom>
          <a:solidFill>
            <a:srgbClr val="7030A0"/>
          </a:solidFill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InfluxDB</a:t>
            </a:r>
          </a:p>
          <a:p>
            <a:pPr algn="ctr"/>
            <a:r>
              <a:rPr lang="ko-KR" altLang="en-US" sz="1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병합 데이터 세트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5AE08415-86EA-C79D-E0CC-FEB13791DC79}"/>
              </a:ext>
            </a:extLst>
          </p:cNvPr>
          <p:cNvSpPr/>
          <p:nvPr/>
        </p:nvSpPr>
        <p:spPr>
          <a:xfrm>
            <a:off x="1298090" y="1439784"/>
            <a:ext cx="2235356" cy="634449"/>
          </a:xfrm>
          <a:prstGeom prst="rect">
            <a:avLst/>
          </a:prstGeom>
          <a:solidFill>
            <a:srgbClr val="BFBFBF"/>
          </a:solidFill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시계열 데이터의 수집과 전처리가 완료되면</a:t>
            </a:r>
            <a:endParaRPr lang="en-US" altLang="ko-KR" sz="1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병합 결과가 저장된다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69C934B9-B8FB-6189-C530-2382EEE089C9}"/>
              </a:ext>
            </a:extLst>
          </p:cNvPr>
          <p:cNvSpPr/>
          <p:nvPr/>
        </p:nvSpPr>
        <p:spPr>
          <a:xfrm>
            <a:off x="4344570" y="3931087"/>
            <a:ext cx="1124747" cy="663368"/>
          </a:xfrm>
          <a:prstGeom prst="rect">
            <a:avLst/>
          </a:prstGeom>
          <a:solidFill>
            <a:srgbClr val="0070C0"/>
          </a:solidFill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1400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리샘플링</a:t>
            </a:r>
            <a:endParaRPr lang="en-US" altLang="ko-KR" sz="14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컴포넌트</a:t>
            </a:r>
            <a:endParaRPr lang="en-US" altLang="ko-KR" sz="14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sz="1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(for X)</a:t>
            </a:r>
            <a:endParaRPr lang="ko-KR" altLang="en-US" sz="14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2" name="제목 1">
            <a:extLst>
              <a:ext uri="{FF2B5EF4-FFF2-40B4-BE49-F238E27FC236}">
                <a16:creationId xmlns:a16="http://schemas.microsoft.com/office/drawing/2014/main" id="{96E27A27-D849-C027-0196-31939C544B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369" y="448001"/>
            <a:ext cx="11319504" cy="531404"/>
          </a:xfrm>
        </p:spPr>
        <p:txBody>
          <a:bodyPr/>
          <a:lstStyle/>
          <a:p>
            <a:r>
              <a:rPr lang="en-US" altLang="ko-KR" dirty="0"/>
              <a:t>Appendix. </a:t>
            </a:r>
            <a:r>
              <a:rPr lang="ko-KR" altLang="en-US" dirty="0"/>
              <a:t>논문</a:t>
            </a:r>
            <a:r>
              <a:rPr lang="en-US" altLang="ko-KR" dirty="0"/>
              <a:t>1 </a:t>
            </a:r>
            <a:r>
              <a:rPr lang="ko-KR" altLang="en-US" dirty="0"/>
              <a:t>구조</a:t>
            </a:r>
          </a:p>
        </p:txBody>
      </p:sp>
      <p:sp>
        <p:nvSpPr>
          <p:cNvPr id="25" name="화살표: 오른쪽 24">
            <a:extLst>
              <a:ext uri="{FF2B5EF4-FFF2-40B4-BE49-F238E27FC236}">
                <a16:creationId xmlns:a16="http://schemas.microsoft.com/office/drawing/2014/main" id="{CDAC7501-7B39-BD81-F3B5-9C7D11A419D9}"/>
              </a:ext>
            </a:extLst>
          </p:cNvPr>
          <p:cNvSpPr/>
          <p:nvPr/>
        </p:nvSpPr>
        <p:spPr>
          <a:xfrm>
            <a:off x="3880896" y="3223800"/>
            <a:ext cx="461648" cy="319530"/>
          </a:xfrm>
          <a:prstGeom prst="rightArrow">
            <a:avLst>
              <a:gd name="adj1" fmla="val 45181"/>
              <a:gd name="adj2" fmla="val 56023"/>
            </a:avLst>
          </a:prstGeom>
          <a:solidFill>
            <a:srgbClr val="C00000"/>
          </a:solidFill>
          <a:ln w="127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36000" tIns="36000" rIns="36000" bIns="36000" rtlCol="0" anchor="ctr"/>
          <a:lstStyle/>
          <a:p>
            <a:pPr algn="ctr"/>
            <a:endParaRPr lang="ko-KR" altLang="en-US" sz="96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화살표: 오른쪽 30">
            <a:extLst>
              <a:ext uri="{FF2B5EF4-FFF2-40B4-BE49-F238E27FC236}">
                <a16:creationId xmlns:a16="http://schemas.microsoft.com/office/drawing/2014/main" id="{DFA3ABEF-8455-D87A-5090-1E1C20050EBF}"/>
              </a:ext>
            </a:extLst>
          </p:cNvPr>
          <p:cNvSpPr/>
          <p:nvPr/>
        </p:nvSpPr>
        <p:spPr>
          <a:xfrm>
            <a:off x="3880896" y="4100962"/>
            <a:ext cx="456534" cy="319530"/>
          </a:xfrm>
          <a:prstGeom prst="rightArrow">
            <a:avLst>
              <a:gd name="adj1" fmla="val 45181"/>
              <a:gd name="adj2" fmla="val 56023"/>
            </a:avLst>
          </a:prstGeom>
          <a:solidFill>
            <a:srgbClr val="0070C0"/>
          </a:solidFill>
          <a:ln w="127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36000" tIns="36000" rIns="36000" bIns="36000" rtlCol="0" anchor="ctr"/>
          <a:lstStyle/>
          <a:p>
            <a:pPr algn="ctr"/>
            <a:endParaRPr lang="ko-KR" altLang="en-US" sz="96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3" name="화살표: 오른쪽 42">
            <a:extLst>
              <a:ext uri="{FF2B5EF4-FFF2-40B4-BE49-F238E27FC236}">
                <a16:creationId xmlns:a16="http://schemas.microsoft.com/office/drawing/2014/main" id="{1D002334-743C-BC9A-7803-ABC1A9C00E27}"/>
              </a:ext>
            </a:extLst>
          </p:cNvPr>
          <p:cNvSpPr/>
          <p:nvPr/>
        </p:nvSpPr>
        <p:spPr>
          <a:xfrm>
            <a:off x="5466784" y="4103006"/>
            <a:ext cx="469578" cy="319530"/>
          </a:xfrm>
          <a:prstGeom prst="rightArrow">
            <a:avLst>
              <a:gd name="adj1" fmla="val 45181"/>
              <a:gd name="adj2" fmla="val 56023"/>
            </a:avLst>
          </a:prstGeom>
          <a:solidFill>
            <a:srgbClr val="002060"/>
          </a:solidFill>
          <a:ln w="127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36000" tIns="36000" rIns="36000" bIns="36000" rtlCol="0" anchor="ctr"/>
          <a:lstStyle/>
          <a:p>
            <a:pPr algn="ctr"/>
            <a:endParaRPr lang="ko-KR" altLang="en-US" sz="96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id="{B44BF554-BC75-5BC8-9FD9-70D3842BCC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2010"/>
          <a:stretch/>
        </p:blipFill>
        <p:spPr>
          <a:xfrm>
            <a:off x="8270693" y="4709803"/>
            <a:ext cx="2838444" cy="78642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C6589AC8-2876-9A26-B10E-5D928C11DA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2010"/>
          <a:stretch/>
        </p:blipFill>
        <p:spPr>
          <a:xfrm>
            <a:off x="7983143" y="2165208"/>
            <a:ext cx="2838444" cy="786424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445084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제목 1">
            <a:extLst>
              <a:ext uri="{FF2B5EF4-FFF2-40B4-BE49-F238E27FC236}">
                <a16:creationId xmlns:a16="http://schemas.microsoft.com/office/drawing/2014/main" id="{96E27A27-D849-C027-0196-31939C544B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369" y="448001"/>
            <a:ext cx="11319504" cy="531404"/>
          </a:xfrm>
        </p:spPr>
        <p:txBody>
          <a:bodyPr/>
          <a:lstStyle/>
          <a:p>
            <a:r>
              <a:rPr lang="en-US" altLang="ko-KR" dirty="0"/>
              <a:t>Appendix. </a:t>
            </a:r>
            <a:r>
              <a:rPr lang="ko-KR" altLang="en-US" dirty="0"/>
              <a:t>논문</a:t>
            </a:r>
            <a:r>
              <a:rPr lang="en-US" altLang="ko-KR" dirty="0"/>
              <a:t>1 </a:t>
            </a:r>
            <a:r>
              <a:rPr lang="ko-KR" altLang="en-US" dirty="0"/>
              <a:t>구조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A6025AC-E8F4-EE75-BC03-28394B185C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656" b="59349"/>
          <a:stretch/>
        </p:blipFill>
        <p:spPr>
          <a:xfrm>
            <a:off x="1846328" y="1870184"/>
            <a:ext cx="8666706" cy="1803105"/>
          </a:xfrm>
          <a:prstGeom prst="rect">
            <a:avLst/>
          </a:prstGeom>
          <a:noFill/>
          <a:ln w="0" cap="flat">
            <a:solidFill>
              <a:srgbClr val="808080">
                <a:alpha val="63921"/>
              </a:srgbClr>
            </a:solidFill>
            <a:prstDash val="solid"/>
            <a:miter/>
          </a:ln>
          <a:effectLst/>
        </p:spPr>
      </p:pic>
      <p:pic>
        <p:nvPicPr>
          <p:cNvPr id="3" name="Picture 1">
            <a:extLst>
              <a:ext uri="{FF2B5EF4-FFF2-40B4-BE49-F238E27FC236}">
                <a16:creationId xmlns:a16="http://schemas.microsoft.com/office/drawing/2014/main" id="{37BB99D8-D34C-5575-843B-C4691366BE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4651" b="39596"/>
          <a:stretch/>
        </p:blipFill>
        <p:spPr>
          <a:xfrm>
            <a:off x="1846328" y="3673289"/>
            <a:ext cx="8666706" cy="334680"/>
          </a:xfrm>
          <a:prstGeom prst="rect">
            <a:avLst/>
          </a:prstGeom>
          <a:noFill/>
          <a:ln w="0" cap="flat">
            <a:solidFill>
              <a:srgbClr val="808080">
                <a:alpha val="63921"/>
              </a:srgbClr>
            </a:solidFill>
            <a:prstDash val="solid"/>
            <a:miter/>
          </a:ln>
          <a:effectLst/>
        </p:spPr>
      </p:pic>
      <p:pic>
        <p:nvPicPr>
          <p:cNvPr id="4" name="Picture 1">
            <a:extLst>
              <a:ext uri="{FF2B5EF4-FFF2-40B4-BE49-F238E27FC236}">
                <a16:creationId xmlns:a16="http://schemas.microsoft.com/office/drawing/2014/main" id="{9D02F521-D6DD-92F2-6413-B786B7CB39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2902"/>
          <a:stretch/>
        </p:blipFill>
        <p:spPr>
          <a:xfrm>
            <a:off x="1847528" y="4007969"/>
            <a:ext cx="8666706" cy="1576436"/>
          </a:xfrm>
          <a:prstGeom prst="rect">
            <a:avLst/>
          </a:prstGeom>
          <a:noFill/>
          <a:ln w="0" cap="flat">
            <a:solidFill>
              <a:srgbClr val="808080">
                <a:alpha val="63921"/>
              </a:srgbClr>
            </a:solidFill>
            <a:prstDash val="solid"/>
            <a:miter/>
          </a:ln>
          <a:effectLst/>
        </p:spPr>
      </p:pic>
    </p:spTree>
    <p:extLst>
      <p:ext uri="{BB962C8B-B14F-4D97-AF65-F5344CB8AC3E}">
        <p14:creationId xmlns:p14="http://schemas.microsoft.com/office/powerpoint/2010/main" val="31347089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2AB5EB6-2336-C9B1-808E-3E145BC3F216}"/>
              </a:ext>
            </a:extLst>
          </p:cNvPr>
          <p:cNvSpPr/>
          <p:nvPr/>
        </p:nvSpPr>
        <p:spPr>
          <a:xfrm>
            <a:off x="1127448" y="1282573"/>
            <a:ext cx="6624736" cy="3874619"/>
          </a:xfrm>
          <a:prstGeom prst="rect">
            <a:avLst/>
          </a:prstGeom>
          <a:solidFill>
            <a:srgbClr val="44546A"/>
          </a:solidFill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36000" tIns="36000" rIns="36000" bIns="36000" rtlCol="0" anchor="b"/>
          <a:lstStyle/>
          <a:p>
            <a:pPr algn="ctr"/>
            <a:endParaRPr lang="ko-KR" altLang="en-US" sz="14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6488D9F-85B5-7933-3E2E-5A5A27AB5544}"/>
              </a:ext>
            </a:extLst>
          </p:cNvPr>
          <p:cNvSpPr/>
          <p:nvPr/>
        </p:nvSpPr>
        <p:spPr>
          <a:xfrm>
            <a:off x="6052582" y="2233670"/>
            <a:ext cx="1425901" cy="2476133"/>
          </a:xfrm>
          <a:prstGeom prst="rect">
            <a:avLst/>
          </a:prstGeom>
          <a:solidFill>
            <a:srgbClr val="385723"/>
          </a:solidFill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36000" tIns="288000" rIns="36000" bIns="36000" rtlCol="0" anchor="t"/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모델 평가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9A8EECA-B336-3605-D369-8DF3F1A60922}"/>
              </a:ext>
            </a:extLst>
          </p:cNvPr>
          <p:cNvSpPr/>
          <p:nvPr/>
        </p:nvSpPr>
        <p:spPr>
          <a:xfrm>
            <a:off x="4309756" y="2233670"/>
            <a:ext cx="1425901" cy="2476133"/>
          </a:xfrm>
          <a:prstGeom prst="rect">
            <a:avLst/>
          </a:prstGeom>
          <a:solidFill>
            <a:srgbClr val="385723"/>
          </a:solidFill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36000" tIns="180000" rIns="36000" bIns="36000" rtlCol="0" anchor="t"/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학습 모델</a:t>
            </a:r>
            <a:endParaRPr lang="en-US" altLang="ko-KR" sz="14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sz="1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모델</a:t>
            </a:r>
            <a:r>
              <a:rPr lang="en-US" altLang="ko-KR" sz="1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2x</a:t>
            </a:r>
            <a:r>
              <a:rPr lang="ko-KR" altLang="en-US" sz="1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분류</a:t>
            </a:r>
            <a:r>
              <a:rPr lang="en-US" altLang="ko-KR" sz="1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08DD284-1C7F-7304-A3C2-444566FF2B0E}"/>
              </a:ext>
            </a:extLst>
          </p:cNvPr>
          <p:cNvSpPr/>
          <p:nvPr/>
        </p:nvSpPr>
        <p:spPr>
          <a:xfrm>
            <a:off x="1298090" y="2233670"/>
            <a:ext cx="1069426" cy="2700118"/>
          </a:xfrm>
          <a:prstGeom prst="rect">
            <a:avLst/>
          </a:prstGeom>
          <a:solidFill>
            <a:srgbClr val="0070C0"/>
          </a:solidFill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Time-Series</a:t>
            </a:r>
          </a:p>
          <a:p>
            <a:pPr algn="ctr"/>
            <a:r>
              <a:rPr lang="en-US" altLang="ko-KR" sz="1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Database</a:t>
            </a:r>
          </a:p>
          <a:p>
            <a:pPr algn="ctr"/>
            <a:r>
              <a:rPr lang="en-US" altLang="ko-KR" sz="1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(InfluxDB)</a:t>
            </a:r>
            <a:endParaRPr lang="ko-KR" altLang="en-US" sz="14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863DB83-DD4D-C6D1-31E2-06655483BCA7}"/>
              </a:ext>
            </a:extLst>
          </p:cNvPr>
          <p:cNvSpPr/>
          <p:nvPr/>
        </p:nvSpPr>
        <p:spPr>
          <a:xfrm>
            <a:off x="2567608" y="2233670"/>
            <a:ext cx="1425901" cy="2698669"/>
          </a:xfrm>
          <a:prstGeom prst="rect">
            <a:avLst/>
          </a:prstGeom>
          <a:solidFill>
            <a:srgbClr val="385723"/>
          </a:solidFill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36000" tIns="288000" rIns="36000" bIns="36000" rtlCol="0" anchor="t"/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 전처리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F24711E-8B32-BF9C-9D8D-CE34BDBCAB32}"/>
              </a:ext>
            </a:extLst>
          </p:cNvPr>
          <p:cNvSpPr/>
          <p:nvPr/>
        </p:nvSpPr>
        <p:spPr>
          <a:xfrm>
            <a:off x="2671371" y="3039156"/>
            <a:ext cx="1202400" cy="1757996"/>
          </a:xfrm>
          <a:prstGeom prst="rect">
            <a:avLst/>
          </a:prstGeom>
          <a:solidFill>
            <a:srgbClr val="843C0C"/>
          </a:solidFill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범주</a:t>
            </a:r>
            <a:r>
              <a:rPr lang="en-US" altLang="ko-KR" sz="1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실수형</a:t>
            </a:r>
            <a:endParaRPr lang="en-US" altLang="ko-KR" sz="13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전처리</a:t>
            </a:r>
            <a:endParaRPr lang="en-US" altLang="ko-KR" sz="13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컴포넌트</a:t>
            </a:r>
            <a:endParaRPr lang="en-US" altLang="ko-KR" sz="13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C983684-80D0-54BD-70F4-CD1201702597}"/>
              </a:ext>
            </a:extLst>
          </p:cNvPr>
          <p:cNvSpPr/>
          <p:nvPr/>
        </p:nvSpPr>
        <p:spPr>
          <a:xfrm>
            <a:off x="4311188" y="3039155"/>
            <a:ext cx="1113575" cy="663368"/>
          </a:xfrm>
          <a:prstGeom prst="rect">
            <a:avLst/>
          </a:prstGeom>
          <a:solidFill>
            <a:srgbClr val="C00000"/>
          </a:solidFill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1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처리된 학습 세트 </a:t>
            </a:r>
            <a:r>
              <a:rPr lang="en-US" altLang="ko-KR" sz="1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(train)</a:t>
            </a:r>
            <a:endParaRPr lang="ko-KR" altLang="en-US" sz="13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29EFDD39-2B30-B682-C216-ABF1A3B6F0AD}"/>
              </a:ext>
            </a:extLst>
          </p:cNvPr>
          <p:cNvSpPr/>
          <p:nvPr/>
        </p:nvSpPr>
        <p:spPr>
          <a:xfrm rot="16200000">
            <a:off x="6919884" y="2398655"/>
            <a:ext cx="968373" cy="319530"/>
          </a:xfrm>
          <a:prstGeom prst="rightArrow">
            <a:avLst>
              <a:gd name="adj1" fmla="val 45181"/>
              <a:gd name="adj2" fmla="val 56023"/>
            </a:avLst>
          </a:prstGeom>
          <a:solidFill>
            <a:srgbClr val="7030A0"/>
          </a:solidFill>
          <a:ln w="127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36000" tIns="36000" rIns="36000" bIns="36000" rtlCol="0" anchor="ctr"/>
          <a:lstStyle/>
          <a:p>
            <a:pPr algn="ctr"/>
            <a:endParaRPr lang="ko-KR" altLang="en-US" sz="96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화살표: 오른쪽 26">
            <a:extLst>
              <a:ext uri="{FF2B5EF4-FFF2-40B4-BE49-F238E27FC236}">
                <a16:creationId xmlns:a16="http://schemas.microsoft.com/office/drawing/2014/main" id="{0B2328EE-1121-97FB-1ED0-1727AB36709D}"/>
              </a:ext>
            </a:extLst>
          </p:cNvPr>
          <p:cNvSpPr/>
          <p:nvPr/>
        </p:nvSpPr>
        <p:spPr>
          <a:xfrm>
            <a:off x="2373281" y="3382728"/>
            <a:ext cx="290965" cy="488789"/>
          </a:xfrm>
          <a:prstGeom prst="rightArrow">
            <a:avLst>
              <a:gd name="adj1" fmla="val 45181"/>
              <a:gd name="adj2" fmla="val 56023"/>
            </a:avLst>
          </a:prstGeom>
          <a:solidFill>
            <a:srgbClr val="BFBFBF"/>
          </a:solidFill>
          <a:ln w="127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36000" tIns="36000" rIns="36000" bIns="36000" rtlCol="0" anchor="ctr"/>
          <a:lstStyle/>
          <a:p>
            <a:pPr algn="ctr"/>
            <a:endParaRPr lang="ko-KR" altLang="en-US" sz="96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4FE5CC60-3B50-EFBD-2A44-C851AD4AF0E2}"/>
              </a:ext>
            </a:extLst>
          </p:cNvPr>
          <p:cNvSpPr/>
          <p:nvPr/>
        </p:nvSpPr>
        <p:spPr>
          <a:xfrm>
            <a:off x="3682186" y="1434305"/>
            <a:ext cx="3881650" cy="630919"/>
          </a:xfrm>
          <a:prstGeom prst="rect">
            <a:avLst/>
          </a:prstGeom>
          <a:solidFill>
            <a:srgbClr val="7030A0"/>
          </a:solidFill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MLFlow</a:t>
            </a:r>
          </a:p>
          <a:p>
            <a:pPr algn="ctr"/>
            <a:r>
              <a:rPr lang="ko-KR" altLang="en-US" sz="1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모델 메트릭</a:t>
            </a:r>
            <a:r>
              <a:rPr lang="en-US" altLang="ko-KR" sz="1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모델 저장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5AE08415-86EA-C79D-E0CC-FEB13791DC79}"/>
              </a:ext>
            </a:extLst>
          </p:cNvPr>
          <p:cNvSpPr/>
          <p:nvPr/>
        </p:nvSpPr>
        <p:spPr>
          <a:xfrm>
            <a:off x="1298090" y="1439784"/>
            <a:ext cx="2235356" cy="634449"/>
          </a:xfrm>
          <a:prstGeom prst="rect">
            <a:avLst/>
          </a:prstGeom>
          <a:solidFill>
            <a:srgbClr val="BFBFBF"/>
          </a:solidFill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모델 학습 및 평가의 결과가</a:t>
            </a:r>
            <a:endParaRPr lang="en-US" altLang="ko-KR" sz="1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MLFlow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 저장된다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69C934B9-B8FB-6189-C530-2382EEE089C9}"/>
              </a:ext>
            </a:extLst>
          </p:cNvPr>
          <p:cNvSpPr/>
          <p:nvPr/>
        </p:nvSpPr>
        <p:spPr>
          <a:xfrm>
            <a:off x="6055358" y="3609592"/>
            <a:ext cx="1149967" cy="663368"/>
          </a:xfrm>
          <a:prstGeom prst="rect">
            <a:avLst/>
          </a:prstGeom>
          <a:solidFill>
            <a:srgbClr val="0070C0"/>
          </a:solidFill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1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처리된 테스트 세트</a:t>
            </a:r>
            <a:r>
              <a:rPr lang="en-US" altLang="ko-KR" sz="1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(test)</a:t>
            </a:r>
            <a:endParaRPr lang="ko-KR" altLang="en-US" sz="13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2" name="제목 1">
            <a:extLst>
              <a:ext uri="{FF2B5EF4-FFF2-40B4-BE49-F238E27FC236}">
                <a16:creationId xmlns:a16="http://schemas.microsoft.com/office/drawing/2014/main" id="{96E27A27-D849-C027-0196-31939C544B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369" y="448001"/>
            <a:ext cx="11319504" cy="531404"/>
          </a:xfrm>
        </p:spPr>
        <p:txBody>
          <a:bodyPr/>
          <a:lstStyle/>
          <a:p>
            <a:r>
              <a:rPr lang="en-US" altLang="ko-KR" dirty="0"/>
              <a:t>Appendix. </a:t>
            </a:r>
            <a:r>
              <a:rPr lang="ko-KR" altLang="en-US" dirty="0"/>
              <a:t>논문</a:t>
            </a:r>
            <a:r>
              <a:rPr lang="en-US" altLang="ko-KR" dirty="0"/>
              <a:t>2 </a:t>
            </a:r>
            <a:r>
              <a:rPr lang="ko-KR" altLang="en-US" dirty="0"/>
              <a:t>구조</a:t>
            </a:r>
          </a:p>
        </p:txBody>
      </p:sp>
      <p:sp>
        <p:nvSpPr>
          <p:cNvPr id="25" name="화살표: 오른쪽 24">
            <a:extLst>
              <a:ext uri="{FF2B5EF4-FFF2-40B4-BE49-F238E27FC236}">
                <a16:creationId xmlns:a16="http://schemas.microsoft.com/office/drawing/2014/main" id="{CDAC7501-7B39-BD81-F3B5-9C7D11A419D9}"/>
              </a:ext>
            </a:extLst>
          </p:cNvPr>
          <p:cNvSpPr/>
          <p:nvPr/>
        </p:nvSpPr>
        <p:spPr>
          <a:xfrm>
            <a:off x="3873771" y="3223800"/>
            <a:ext cx="434406" cy="319530"/>
          </a:xfrm>
          <a:prstGeom prst="rightArrow">
            <a:avLst>
              <a:gd name="adj1" fmla="val 45181"/>
              <a:gd name="adj2" fmla="val 56023"/>
            </a:avLst>
          </a:prstGeom>
          <a:solidFill>
            <a:srgbClr val="C00000"/>
          </a:solidFill>
          <a:ln w="127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36000" tIns="36000" rIns="36000" bIns="36000" rtlCol="0" anchor="ctr"/>
          <a:lstStyle/>
          <a:p>
            <a:pPr algn="ctr"/>
            <a:endParaRPr lang="ko-KR" altLang="en-US" sz="96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화살표: 오른쪽 30">
            <a:extLst>
              <a:ext uri="{FF2B5EF4-FFF2-40B4-BE49-F238E27FC236}">
                <a16:creationId xmlns:a16="http://schemas.microsoft.com/office/drawing/2014/main" id="{DFA3ABEF-8455-D87A-5090-1E1C20050EBF}"/>
              </a:ext>
            </a:extLst>
          </p:cNvPr>
          <p:cNvSpPr/>
          <p:nvPr/>
        </p:nvSpPr>
        <p:spPr>
          <a:xfrm>
            <a:off x="3873771" y="3784746"/>
            <a:ext cx="2177232" cy="319530"/>
          </a:xfrm>
          <a:prstGeom prst="rightArrow">
            <a:avLst>
              <a:gd name="adj1" fmla="val 45181"/>
              <a:gd name="adj2" fmla="val 56023"/>
            </a:avLst>
          </a:prstGeom>
          <a:solidFill>
            <a:srgbClr val="0070C0"/>
          </a:solidFill>
          <a:ln w="127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36000" tIns="36000" rIns="36000" bIns="36000" rtlCol="0" anchor="ctr"/>
          <a:lstStyle/>
          <a:p>
            <a:pPr algn="ctr"/>
            <a:endParaRPr lang="ko-KR" altLang="en-US" sz="96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B21787E-4307-61D5-C1E6-BDEEA97E17D3}"/>
              </a:ext>
            </a:extLst>
          </p:cNvPr>
          <p:cNvSpPr/>
          <p:nvPr/>
        </p:nvSpPr>
        <p:spPr>
          <a:xfrm>
            <a:off x="4451893" y="3746926"/>
            <a:ext cx="1283311" cy="389358"/>
          </a:xfrm>
          <a:prstGeom prst="rect">
            <a:avLst/>
          </a:prstGeom>
          <a:solidFill>
            <a:srgbClr val="7030A0"/>
          </a:solidFill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1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학습 결과</a:t>
            </a:r>
          </a:p>
        </p:txBody>
      </p:sp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034CB902-C3DE-0609-3A49-9CDD002C4D23}"/>
              </a:ext>
            </a:extLst>
          </p:cNvPr>
          <p:cNvSpPr/>
          <p:nvPr/>
        </p:nvSpPr>
        <p:spPr>
          <a:xfrm rot="16200000">
            <a:off x="4821921" y="2746310"/>
            <a:ext cx="1681702" cy="319530"/>
          </a:xfrm>
          <a:prstGeom prst="rightArrow">
            <a:avLst>
              <a:gd name="adj1" fmla="val 45181"/>
              <a:gd name="adj2" fmla="val 56023"/>
            </a:avLst>
          </a:prstGeom>
          <a:solidFill>
            <a:srgbClr val="7030A0"/>
          </a:solidFill>
          <a:ln w="127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36000" tIns="36000" rIns="36000" bIns="36000" rtlCol="0" anchor="ctr"/>
          <a:lstStyle/>
          <a:p>
            <a:pPr algn="ctr"/>
            <a:endParaRPr lang="ko-KR" altLang="en-US" sz="96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913FFA9-4DA1-C7A2-7692-E006B956BD9B}"/>
              </a:ext>
            </a:extLst>
          </p:cNvPr>
          <p:cNvSpPr/>
          <p:nvPr/>
        </p:nvSpPr>
        <p:spPr>
          <a:xfrm>
            <a:off x="4309756" y="4471472"/>
            <a:ext cx="1425901" cy="460867"/>
          </a:xfrm>
          <a:prstGeom prst="rect">
            <a:avLst/>
          </a:prstGeom>
          <a:solidFill>
            <a:srgbClr val="843C0C"/>
          </a:solidFill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1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학습된 모델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435E30C-E6A9-DB09-F9C7-6629DA80872A}"/>
              </a:ext>
            </a:extLst>
          </p:cNvPr>
          <p:cNvSpPr/>
          <p:nvPr/>
        </p:nvSpPr>
        <p:spPr>
          <a:xfrm>
            <a:off x="6196751" y="3029121"/>
            <a:ext cx="1283311" cy="389358"/>
          </a:xfrm>
          <a:prstGeom prst="rect">
            <a:avLst/>
          </a:prstGeom>
          <a:solidFill>
            <a:srgbClr val="7030A0"/>
          </a:solidFill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1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평가 결과</a:t>
            </a:r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A6204ED5-46AD-CFA4-64C4-80FE34A1FDEE}"/>
              </a:ext>
            </a:extLst>
          </p:cNvPr>
          <p:cNvSpPr/>
          <p:nvPr/>
        </p:nvSpPr>
        <p:spPr>
          <a:xfrm rot="16200000">
            <a:off x="4862941" y="4153994"/>
            <a:ext cx="319530" cy="319530"/>
          </a:xfrm>
          <a:prstGeom prst="rightArrow">
            <a:avLst>
              <a:gd name="adj1" fmla="val 45181"/>
              <a:gd name="adj2" fmla="val 56023"/>
            </a:avLst>
          </a:prstGeom>
          <a:solidFill>
            <a:srgbClr val="7030A0"/>
          </a:solidFill>
          <a:ln w="127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36000" tIns="36000" rIns="36000" bIns="36000" rtlCol="0" anchor="ctr"/>
          <a:lstStyle/>
          <a:p>
            <a:pPr algn="ctr"/>
            <a:endParaRPr lang="ko-KR" altLang="en-US" sz="96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508397E-31E1-FBA1-1DD3-F745E0C57959}"/>
              </a:ext>
            </a:extLst>
          </p:cNvPr>
          <p:cNvSpPr/>
          <p:nvPr/>
        </p:nvSpPr>
        <p:spPr>
          <a:xfrm>
            <a:off x="6053371" y="4472921"/>
            <a:ext cx="1425901" cy="460867"/>
          </a:xfrm>
          <a:prstGeom prst="rect">
            <a:avLst/>
          </a:prstGeom>
          <a:solidFill>
            <a:srgbClr val="843C0C"/>
          </a:solidFill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1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학습된 모델</a:t>
            </a:r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92519D8A-3CCA-5811-4818-62AF68CA0D3D}"/>
              </a:ext>
            </a:extLst>
          </p:cNvPr>
          <p:cNvSpPr/>
          <p:nvPr/>
        </p:nvSpPr>
        <p:spPr>
          <a:xfrm rot="16200000">
            <a:off x="6881915" y="3789551"/>
            <a:ext cx="1044312" cy="319530"/>
          </a:xfrm>
          <a:prstGeom prst="rightArrow">
            <a:avLst>
              <a:gd name="adj1" fmla="val 45181"/>
              <a:gd name="adj2" fmla="val 56023"/>
            </a:avLst>
          </a:prstGeom>
          <a:solidFill>
            <a:srgbClr val="7030A0"/>
          </a:solidFill>
          <a:ln w="127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36000" tIns="36000" rIns="36000" bIns="36000" rtlCol="0" anchor="ctr"/>
          <a:lstStyle/>
          <a:p>
            <a:pPr algn="ctr"/>
            <a:endParaRPr lang="ko-KR" altLang="en-US" sz="96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9602906E-7311-907D-6B6B-052E45D65DE6}"/>
              </a:ext>
            </a:extLst>
          </p:cNvPr>
          <p:cNvSpPr/>
          <p:nvPr/>
        </p:nvSpPr>
        <p:spPr>
          <a:xfrm>
            <a:off x="5737237" y="4550038"/>
            <a:ext cx="318122" cy="319530"/>
          </a:xfrm>
          <a:prstGeom prst="rightArrow">
            <a:avLst>
              <a:gd name="adj1" fmla="val 45181"/>
              <a:gd name="adj2" fmla="val 56023"/>
            </a:avLst>
          </a:prstGeom>
          <a:solidFill>
            <a:srgbClr val="BFBFBF"/>
          </a:solidFill>
          <a:ln w="127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36000" tIns="36000" rIns="36000" bIns="36000" rtlCol="0" anchor="ctr"/>
          <a:lstStyle/>
          <a:p>
            <a:pPr algn="ctr"/>
            <a:endParaRPr lang="ko-KR" altLang="en-US" sz="96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076534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도시">
  <a:themeElements>
    <a:clrScheme name="요소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629DD1"/>
      </a:accent1>
      <a:accent2>
        <a:srgbClr val="297FD5"/>
      </a:accent2>
      <a:accent3>
        <a:srgbClr val="7F8FA9"/>
      </a:accent3>
      <a:accent4>
        <a:srgbClr val="4A66AC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사용자 지정 1">
      <a:majorFont>
        <a:latin typeface="Arial"/>
        <a:ea typeface="맑은 고딕"/>
        <a:cs typeface=""/>
      </a:majorFont>
      <a:minorFont>
        <a:latin typeface="Arial"/>
        <a:ea typeface="맑은 고딕"/>
        <a:cs typeface=""/>
      </a:minorFont>
    </a:fontScheme>
    <a:fmtScheme name="도시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255000"/>
              </a:schemeClr>
            </a:gs>
            <a:gs pos="55000">
              <a:schemeClr val="phClr">
                <a:tint val="12000"/>
                <a:satMod val="255000"/>
              </a:schemeClr>
            </a:gs>
            <a:gs pos="100000">
              <a:schemeClr val="phClr"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gradFill rotWithShape="1">
          <a:gsLst>
            <a:gs pos="0">
              <a:schemeClr val="phClr">
                <a:tint val="43000"/>
                <a:satMod val="165000"/>
              </a:schemeClr>
            </a:gs>
            <a:gs pos="55000">
              <a:schemeClr val="phClr">
                <a:tint val="83000"/>
                <a:satMod val="155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-40000" t="-90000" r="140000" b="19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15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flat" dir="t">
              <a:rot lat="0" lon="0" rev="20040000"/>
            </a:lightRig>
          </a:scene3d>
          <a:sp3d contourW="12700" prstMaterial="dkEdge">
            <a:bevelT w="25400" h="38100" prst="convex"/>
            <a:contourClr>
              <a:schemeClr val="phClr">
                <a:satMod val="115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100000">
              <a:schemeClr val="phClr">
                <a:tint val="80000"/>
                <a:satMod val="250000"/>
              </a:schemeClr>
            </a:gs>
            <a:gs pos="60000">
              <a:schemeClr val="phClr">
                <a:shade val="38000"/>
                <a:satMod val="175000"/>
              </a:schemeClr>
            </a:gs>
            <a:gs pos="0">
              <a:schemeClr val="phClr">
                <a:shade val="30000"/>
                <a:satMod val="175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</a:schemeClr>
              <a:schemeClr val="phClr">
                <a:tint val="96000"/>
                <a:satMod val="150000"/>
              </a:schemeClr>
            </a:duotone>
          </a:blip>
          <a:tile tx="0" ty="0" sx="80000" sy="80000" flip="none" algn="tl"/>
        </a:blipFill>
      </a:bgFillStyleLst>
    </a:fmtScheme>
  </a:themeElements>
  <a:objectDefaults>
    <a:spDef>
      <a:spPr>
        <a:ln w="28575">
          <a:solidFill>
            <a:srgbClr val="FF0000"/>
          </a:solidFill>
          <a:tailEnd type="triangle"/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spDef>
    <a:txDef>
      <a:spPr>
        <a:noFill/>
      </a:spPr>
      <a:bodyPr wrap="none" rtlCol="0">
        <a:spAutoFit/>
      </a:bodyPr>
      <a:lstStyle>
        <a:defPPr algn="l">
          <a:defRPr dirty="0" err="1" smtClean="0">
            <a:latin typeface="Arial" panose="020B0604020202020204" pitchFamily="34" charset="0"/>
            <a:ea typeface="맑은 고딕" panose="020B0503020000020004" pitchFamily="50" charset="-127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b7baa286-403d-47f5-b66e-f91cf776a048">
      <Terms xmlns="http://schemas.microsoft.com/office/infopath/2007/PartnerControls"/>
    </lcf76f155ced4ddcb4097134ff3c332f>
    <TaxCatchAll xmlns="48174e24-f607-4aa6-9ac3-a9fcbbb9a1ec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4E7603A81A6F1444B3766D6021F19B96" ma:contentTypeVersion="14" ma:contentTypeDescription="새 문서를 만듭니다." ma:contentTypeScope="" ma:versionID="037eb4c3e2defdf02cdac905d463ef69">
  <xsd:schema xmlns:xsd="http://www.w3.org/2001/XMLSchema" xmlns:xs="http://www.w3.org/2001/XMLSchema" xmlns:p="http://schemas.microsoft.com/office/2006/metadata/properties" xmlns:ns2="b7baa286-403d-47f5-b66e-f91cf776a048" xmlns:ns3="48174e24-f607-4aa6-9ac3-a9fcbbb9a1ec" targetNamespace="http://schemas.microsoft.com/office/2006/metadata/properties" ma:root="true" ma:fieldsID="5ccf443a820bb44ab82d3321411f6c5c" ns2:_="" ns3:_="">
    <xsd:import namespace="b7baa286-403d-47f5-b66e-f91cf776a048"/>
    <xsd:import namespace="48174e24-f607-4aa6-9ac3-a9fcbbb9a1e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AutoKeyPoints" minOccurs="0"/>
                <xsd:element ref="ns2:MediaServiceKeyPoints" minOccurs="0"/>
                <xsd:element ref="ns2:MediaLengthInSeconds" minOccurs="0"/>
                <xsd:element ref="ns2:MediaServiceLocation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7baa286-403d-47f5-b66e-f91cf776a04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7" nillable="true" ma:displayName="Length (seconds)" ma:internalName="MediaLengthInSeconds" ma:readOnly="true">
      <xsd:simpleType>
        <xsd:restriction base="dms:Unknown"/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lcf76f155ced4ddcb4097134ff3c332f" ma:index="20" nillable="true" ma:taxonomy="true" ma:internalName="lcf76f155ced4ddcb4097134ff3c332f" ma:taxonomyFieldName="MediaServiceImageTags" ma:displayName="이미지 태그" ma:readOnly="false" ma:fieldId="{5cf76f15-5ced-4ddc-b409-7134ff3c332f}" ma:taxonomyMulti="true" ma:sspId="8c9c0dcf-c05a-4c53-85a3-b320510381f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174e24-f607-4aa6-9ac3-a9fcbbb9a1ec" elementFormDefault="qualified">
    <xsd:import namespace="http://schemas.microsoft.com/office/2006/documentManagement/types"/>
    <xsd:import namespace="http://schemas.microsoft.com/office/infopath/2007/PartnerControls"/>
    <xsd:element name="TaxCatchAll" ma:index="21" nillable="true" ma:displayName="Taxonomy Catch All Column" ma:hidden="true" ma:list="{0e6cbca1-fdb3-4b68-ad48-6c6183f0710c}" ma:internalName="TaxCatchAll" ma:showField="CatchAllData" ma:web="48174e24-f607-4aa6-9ac3-a9fcbbb9a1e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BAC7F2B-30C3-4738-AEDE-801D68092CB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D32A347-D6E3-4429-9E0D-D951A61B5FE7}">
  <ds:schemaRefs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schemas.microsoft.com/office/infopath/2007/PartnerControls"/>
    <ds:schemaRef ds:uri="http://purl.org/dc/elements/1.1/"/>
    <ds:schemaRef ds:uri="48174e24-f607-4aa6-9ac3-a9fcbbb9a1ec"/>
    <ds:schemaRef ds:uri="http://schemas.microsoft.com/office/2006/documentManagement/types"/>
    <ds:schemaRef ds:uri="b7baa286-403d-47f5-b66e-f91cf776a048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D1016348-9400-425F-BD4D-6ED6AF14A1E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7baa286-403d-47f5-b66e-f91cf776a048"/>
    <ds:schemaRef ds:uri="48174e24-f607-4aa6-9ac3-a9fcbbb9a1e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39393</TotalTime>
  <Pages>32</Pages>
  <Words>3960</Words>
  <Characters>0</Characters>
  <Application>Microsoft Office PowerPoint</Application>
  <DocSecurity>0</DocSecurity>
  <PresentationFormat>와이드스크린</PresentationFormat>
  <Lines>0</Lines>
  <Paragraphs>655</Paragraphs>
  <Slides>46</Slides>
  <Notes>22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46</vt:i4>
      </vt:variant>
    </vt:vector>
  </HeadingPairs>
  <TitlesOfParts>
    <vt:vector size="55" baseType="lpstr">
      <vt:lpstr>-apple-system</vt:lpstr>
      <vt:lpstr>Helvetica Neue</vt:lpstr>
      <vt:lpstr>굴림</vt:lpstr>
      <vt:lpstr>맑은 고딕</vt:lpstr>
      <vt:lpstr>Arial</vt:lpstr>
      <vt:lpstr>Georgia</vt:lpstr>
      <vt:lpstr>Roboto</vt:lpstr>
      <vt:lpstr>Wingdings 2</vt:lpstr>
      <vt:lpstr>도시</vt:lpstr>
      <vt:lpstr>농진청 데이터 TSDB 수집 진행사항</vt:lpstr>
      <vt:lpstr>1. Data Set</vt:lpstr>
      <vt:lpstr>1. Data Set - API </vt:lpstr>
      <vt:lpstr>1. Data Set - API Response</vt:lpstr>
      <vt:lpstr>1. Data Set - API Request</vt:lpstr>
      <vt:lpstr>2. 지난주 논의사항</vt:lpstr>
      <vt:lpstr>Appendix. 논문1 구조</vt:lpstr>
      <vt:lpstr>Appendix. 논문1 구조</vt:lpstr>
      <vt:lpstr>Appendix. 논문2 구조</vt:lpstr>
      <vt:lpstr>Appendix. 논문2 구조</vt:lpstr>
      <vt:lpstr>PowerPoint 프레젠테이션</vt:lpstr>
      <vt:lpstr>PowerPoint 프레젠테이션</vt:lpstr>
      <vt:lpstr>PowerPoint 프레젠테이션</vt:lpstr>
      <vt:lpstr>3. 진행사항 - up sampling : Y</vt:lpstr>
      <vt:lpstr>3. 진행사항 - up sampling : Y</vt:lpstr>
      <vt:lpstr>3. 진행사항 - up sampling : Y</vt:lpstr>
      <vt:lpstr>3. 진행사항 - up sampling : Y</vt:lpstr>
      <vt:lpstr>3. 진행사항 - up sampling : Y</vt:lpstr>
      <vt:lpstr>3. 진행사항 - resampling : X</vt:lpstr>
      <vt:lpstr>3. 진행사항 - resampling : X</vt:lpstr>
      <vt:lpstr>3. 진행사항 - influxDB</vt:lpstr>
      <vt:lpstr>3. 진행사항 - influxDB</vt:lpstr>
      <vt:lpstr>3. 진행사항 - 시각화(Grafana)</vt:lpstr>
      <vt:lpstr>Appendix.</vt:lpstr>
      <vt:lpstr>Appendix.</vt:lpstr>
      <vt:lpstr>4. 2차 전처리</vt:lpstr>
      <vt:lpstr>4. 2차 전처리</vt:lpstr>
      <vt:lpstr>4. 2차 전처리</vt:lpstr>
      <vt:lpstr>4. 2차 전처리</vt:lpstr>
      <vt:lpstr>4. 2차 전처리</vt:lpstr>
      <vt:lpstr>5. 모델 스케치</vt:lpstr>
      <vt:lpstr>5. 모델 스케치</vt:lpstr>
      <vt:lpstr>6. Input Shape</vt:lpstr>
      <vt:lpstr>6. Input Shape</vt:lpstr>
      <vt:lpstr>6. Input Shape</vt:lpstr>
      <vt:lpstr>6. Input Shape</vt:lpstr>
      <vt:lpstr>6. Input Shape</vt:lpstr>
      <vt:lpstr>6. Input Shape</vt:lpstr>
      <vt:lpstr>6. Input Shape</vt:lpstr>
      <vt:lpstr>6. Input Shape</vt:lpstr>
      <vt:lpstr>6. Input Shape</vt:lpstr>
      <vt:lpstr>6. Input Shape</vt:lpstr>
      <vt:lpstr>6. Input Shape</vt:lpstr>
      <vt:lpstr>6. Input Shape</vt:lpstr>
      <vt:lpstr>4. 향후 계획</vt:lpstr>
      <vt:lpstr>Thank you for listening.  Do you have any questions?</vt:lpstr>
    </vt:vector>
  </TitlesOfParts>
  <Company>충북대</Company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RSL in P2P</dc:title>
  <dc:creator>Jongtae Lim</dc:creator>
  <cp:lastModifiedBy>중권 조</cp:lastModifiedBy>
  <cp:revision>892</cp:revision>
  <cp:lastPrinted>2024-02-05T04:09:30Z</cp:lastPrinted>
  <dcterms:modified xsi:type="dcterms:W3CDTF">2024-04-29T04:17:23Z</dcterms:modified>
  <cp:version>9.101.43.40686</cp:version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0x0101004E7603A81A6F1444B3766D6021F19B96</vt:lpwstr>
  </property>
  <property fmtid="{D5CDD505-2E9C-101B-9397-08002B2CF9AE}" pid="3" name="MediaServiceImageTags">
    <vt:lpwstr/>
  </property>
</Properties>
</file>